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24"/>
  </p:notesMasterIdLst>
  <p:sldIdLst>
    <p:sldId id="1085" r:id="rId5"/>
    <p:sldId id="1038" r:id="rId6"/>
    <p:sldId id="1076" r:id="rId7"/>
    <p:sldId id="1040" r:id="rId8"/>
    <p:sldId id="1086" r:id="rId9"/>
    <p:sldId id="1041" r:id="rId10"/>
    <p:sldId id="1080" r:id="rId11"/>
    <p:sldId id="1068" r:id="rId12"/>
    <p:sldId id="1084" r:id="rId13"/>
    <p:sldId id="1072" r:id="rId14"/>
    <p:sldId id="1069" r:id="rId15"/>
    <p:sldId id="1073" r:id="rId16"/>
    <p:sldId id="1083" r:id="rId17"/>
    <p:sldId id="1042" r:id="rId18"/>
    <p:sldId id="1043" r:id="rId19"/>
    <p:sldId id="1079" r:id="rId20"/>
    <p:sldId id="1046" r:id="rId21"/>
    <p:sldId id="1078" r:id="rId22"/>
    <p:sldId id="1049" r:id="rId23"/>
  </p:sldIdLst>
  <p:sldSz cx="12192000" cy="6858000"/>
  <p:notesSz cx="6858000" cy="9144000"/>
  <p:embeddedFontLst>
    <p:embeddedFont>
      <p:font typeface="Lato" panose="020F0502020204030203" pitchFamily="34" charset="0"/>
      <p:regular r:id="rId25"/>
      <p:bold r:id="rId26"/>
      <p:italic r:id="rId27"/>
      <p:boldItalic r:id="rId28"/>
    </p:embeddedFont>
    <p:embeddedFont>
      <p:font typeface="Lato Medium" panose="020F0502020204030203" pitchFamily="34" charset="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D1E6"/>
    <a:srgbClr val="276454"/>
    <a:srgbClr val="4D61FE"/>
    <a:srgbClr val="0E186F"/>
    <a:srgbClr val="02313B"/>
    <a:srgbClr val="E5D8B5"/>
    <a:srgbClr val="501C59"/>
    <a:srgbClr val="501C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61A97E-999D-419F-95A5-88561FB073A5}" v="2" dt="2025-09-25T10:38:28.2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6" autoAdjust="0"/>
    <p:restoredTop sz="93447" autoAdjust="0"/>
  </p:normalViewPr>
  <p:slideViewPr>
    <p:cSldViewPr snapToGrid="0">
      <p:cViewPr>
        <p:scale>
          <a:sx n="70" d="100"/>
          <a:sy n="70" d="100"/>
        </p:scale>
        <p:origin x="720" y="-41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84" d="100"/>
          <a:sy n="84" d="100"/>
        </p:scale>
        <p:origin x="305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Bell" userId="3009ad98-da26-4cbe-a2f3-969f37fd07c6" providerId="ADAL" clId="{3BE89E5E-5F4D-4CA7-A105-984096DFCFF7}"/>
    <pc:docChg chg="undo custSel addSld modSld sldOrd">
      <pc:chgData name="Laura Bell" userId="3009ad98-da26-4cbe-a2f3-969f37fd07c6" providerId="ADAL" clId="{3BE89E5E-5F4D-4CA7-A105-984096DFCFF7}" dt="2025-09-25T10:41:20.653" v="695" actId="404"/>
      <pc:docMkLst>
        <pc:docMk/>
      </pc:docMkLst>
      <pc:sldChg chg="modSp mod">
        <pc:chgData name="Laura Bell" userId="3009ad98-da26-4cbe-a2f3-969f37fd07c6" providerId="ADAL" clId="{3BE89E5E-5F4D-4CA7-A105-984096DFCFF7}" dt="2025-09-25T09:50:49.881" v="4" actId="20577"/>
        <pc:sldMkLst>
          <pc:docMk/>
          <pc:sldMk cId="996575018" sldId="1038"/>
        </pc:sldMkLst>
        <pc:spChg chg="mod">
          <ac:chgData name="Laura Bell" userId="3009ad98-da26-4cbe-a2f3-969f37fd07c6" providerId="ADAL" clId="{3BE89E5E-5F4D-4CA7-A105-984096DFCFF7}" dt="2025-09-25T09:50:49.881" v="4" actId="20577"/>
          <ac:spMkLst>
            <pc:docMk/>
            <pc:sldMk cId="996575018" sldId="1038"/>
            <ac:spMk id="19" creationId="{0F815630-496C-2498-B796-FF23B3DD992B}"/>
          </ac:spMkLst>
        </pc:spChg>
      </pc:sldChg>
      <pc:sldChg chg="modSp mod">
        <pc:chgData name="Laura Bell" userId="3009ad98-da26-4cbe-a2f3-969f37fd07c6" providerId="ADAL" clId="{3BE89E5E-5F4D-4CA7-A105-984096DFCFF7}" dt="2025-09-25T10:02:14.429" v="53" actId="20577"/>
        <pc:sldMkLst>
          <pc:docMk/>
          <pc:sldMk cId="337342799" sldId="1040"/>
        </pc:sldMkLst>
        <pc:spChg chg="mod">
          <ac:chgData name="Laura Bell" userId="3009ad98-da26-4cbe-a2f3-969f37fd07c6" providerId="ADAL" clId="{3BE89E5E-5F4D-4CA7-A105-984096DFCFF7}" dt="2025-09-25T10:02:14.429" v="53" actId="20577"/>
          <ac:spMkLst>
            <pc:docMk/>
            <pc:sldMk cId="337342799" sldId="1040"/>
            <ac:spMk id="2" creationId="{E678B1B9-FDB9-5513-7F9B-A2084664DE32}"/>
          </ac:spMkLst>
        </pc:spChg>
      </pc:sldChg>
      <pc:sldChg chg="modSp mod">
        <pc:chgData name="Laura Bell" userId="3009ad98-da26-4cbe-a2f3-969f37fd07c6" providerId="ADAL" clId="{3BE89E5E-5F4D-4CA7-A105-984096DFCFF7}" dt="2025-09-25T10:05:38.046" v="208" actId="20577"/>
        <pc:sldMkLst>
          <pc:docMk/>
          <pc:sldMk cId="2084796822" sldId="1041"/>
        </pc:sldMkLst>
        <pc:spChg chg="mod">
          <ac:chgData name="Laura Bell" userId="3009ad98-da26-4cbe-a2f3-969f37fd07c6" providerId="ADAL" clId="{3BE89E5E-5F4D-4CA7-A105-984096DFCFF7}" dt="2025-09-25T10:05:38.046" v="208" actId="20577"/>
          <ac:spMkLst>
            <pc:docMk/>
            <pc:sldMk cId="2084796822" sldId="1041"/>
            <ac:spMk id="2" creationId="{8A602644-F942-8C4B-E13E-DC5FA08B4156}"/>
          </ac:spMkLst>
        </pc:spChg>
      </pc:sldChg>
      <pc:sldChg chg="modSp mod">
        <pc:chgData name="Laura Bell" userId="3009ad98-da26-4cbe-a2f3-969f37fd07c6" providerId="ADAL" clId="{3BE89E5E-5F4D-4CA7-A105-984096DFCFF7}" dt="2025-09-25T10:41:20.653" v="695" actId="404"/>
        <pc:sldMkLst>
          <pc:docMk/>
          <pc:sldMk cId="2463791501" sldId="1049"/>
        </pc:sldMkLst>
        <pc:spChg chg="mod">
          <ac:chgData name="Laura Bell" userId="3009ad98-da26-4cbe-a2f3-969f37fd07c6" providerId="ADAL" clId="{3BE89E5E-5F4D-4CA7-A105-984096DFCFF7}" dt="2025-09-25T10:39:18.452" v="680" actId="20577"/>
          <ac:spMkLst>
            <pc:docMk/>
            <pc:sldMk cId="2463791501" sldId="1049"/>
            <ac:spMk id="3" creationId="{B0E07390-A0AB-ABF1-A286-36E7EBB024E5}"/>
          </ac:spMkLst>
        </pc:spChg>
        <pc:spChg chg="mod">
          <ac:chgData name="Laura Bell" userId="3009ad98-da26-4cbe-a2f3-969f37fd07c6" providerId="ADAL" clId="{3BE89E5E-5F4D-4CA7-A105-984096DFCFF7}" dt="2025-09-25T10:41:01.398" v="693" actId="1076"/>
          <ac:spMkLst>
            <pc:docMk/>
            <pc:sldMk cId="2463791501" sldId="1049"/>
            <ac:spMk id="6" creationId="{AB077C0B-2E6E-B395-A4C9-9B46A186FD74}"/>
          </ac:spMkLst>
        </pc:spChg>
        <pc:spChg chg="mod">
          <ac:chgData name="Laura Bell" userId="3009ad98-da26-4cbe-a2f3-969f37fd07c6" providerId="ADAL" clId="{3BE89E5E-5F4D-4CA7-A105-984096DFCFF7}" dt="2025-09-25T10:39:44.194" v="684" actId="1076"/>
          <ac:spMkLst>
            <pc:docMk/>
            <pc:sldMk cId="2463791501" sldId="1049"/>
            <ac:spMk id="7" creationId="{1ACC021E-0079-2BEB-87A7-CB8A319311DA}"/>
          </ac:spMkLst>
        </pc:spChg>
        <pc:spChg chg="mod">
          <ac:chgData name="Laura Bell" userId="3009ad98-da26-4cbe-a2f3-969f37fd07c6" providerId="ADAL" clId="{3BE89E5E-5F4D-4CA7-A105-984096DFCFF7}" dt="2025-09-25T10:40:22.638" v="689" actId="1076"/>
          <ac:spMkLst>
            <pc:docMk/>
            <pc:sldMk cId="2463791501" sldId="1049"/>
            <ac:spMk id="8" creationId="{9D279D02-AD4E-0B1E-6DEF-E920E499387F}"/>
          </ac:spMkLst>
        </pc:spChg>
        <pc:spChg chg="mod">
          <ac:chgData name="Laura Bell" userId="3009ad98-da26-4cbe-a2f3-969f37fd07c6" providerId="ADAL" clId="{3BE89E5E-5F4D-4CA7-A105-984096DFCFF7}" dt="2025-09-25T10:41:20.653" v="695" actId="404"/>
          <ac:spMkLst>
            <pc:docMk/>
            <pc:sldMk cId="2463791501" sldId="1049"/>
            <ac:spMk id="9" creationId="{6A249D59-7C25-108D-B8A2-3536FBF1052B}"/>
          </ac:spMkLst>
        </pc:spChg>
        <pc:spChg chg="mod">
          <ac:chgData name="Laura Bell" userId="3009ad98-da26-4cbe-a2f3-969f37fd07c6" providerId="ADAL" clId="{3BE89E5E-5F4D-4CA7-A105-984096DFCFF7}" dt="2025-09-25T10:40:56.094" v="692" actId="1076"/>
          <ac:spMkLst>
            <pc:docMk/>
            <pc:sldMk cId="2463791501" sldId="1049"/>
            <ac:spMk id="10" creationId="{B74AA829-27C3-7611-B3B1-E8E61DA7F336}"/>
          </ac:spMkLst>
        </pc:spChg>
        <pc:spChg chg="mod">
          <ac:chgData name="Laura Bell" userId="3009ad98-da26-4cbe-a2f3-969f37fd07c6" providerId="ADAL" clId="{3BE89E5E-5F4D-4CA7-A105-984096DFCFF7}" dt="2025-09-25T10:40:11.918" v="688" actId="1076"/>
          <ac:spMkLst>
            <pc:docMk/>
            <pc:sldMk cId="2463791501" sldId="1049"/>
            <ac:spMk id="11" creationId="{768C16C7-B202-01F3-B8FD-192B52DA1939}"/>
          </ac:spMkLst>
        </pc:spChg>
        <pc:spChg chg="mod">
          <ac:chgData name="Laura Bell" userId="3009ad98-da26-4cbe-a2f3-969f37fd07c6" providerId="ADAL" clId="{3BE89E5E-5F4D-4CA7-A105-984096DFCFF7}" dt="2025-09-25T10:41:07.967" v="694" actId="1076"/>
          <ac:spMkLst>
            <pc:docMk/>
            <pc:sldMk cId="2463791501" sldId="1049"/>
            <ac:spMk id="12" creationId="{96B472AE-BD9D-2B13-7733-CC2167CC730B}"/>
          </ac:spMkLst>
        </pc:spChg>
      </pc:sldChg>
      <pc:sldChg chg="modSp mod">
        <pc:chgData name="Laura Bell" userId="3009ad98-da26-4cbe-a2f3-969f37fd07c6" providerId="ADAL" clId="{3BE89E5E-5F4D-4CA7-A105-984096DFCFF7}" dt="2025-09-25T10:28:36.535" v="301" actId="403"/>
        <pc:sldMkLst>
          <pc:docMk/>
          <pc:sldMk cId="4102956605" sldId="1069"/>
        </pc:sldMkLst>
        <pc:spChg chg="mod">
          <ac:chgData name="Laura Bell" userId="3009ad98-da26-4cbe-a2f3-969f37fd07c6" providerId="ADAL" clId="{3BE89E5E-5F4D-4CA7-A105-984096DFCFF7}" dt="2025-09-25T10:27:25.002" v="273" actId="20577"/>
          <ac:spMkLst>
            <pc:docMk/>
            <pc:sldMk cId="4102956605" sldId="1069"/>
            <ac:spMk id="2" creationId="{8AABEB4E-30CE-8ABB-3AF7-83CE910F9023}"/>
          </ac:spMkLst>
        </pc:spChg>
        <pc:graphicFrameChg chg="modGraphic">
          <ac:chgData name="Laura Bell" userId="3009ad98-da26-4cbe-a2f3-969f37fd07c6" providerId="ADAL" clId="{3BE89E5E-5F4D-4CA7-A105-984096DFCFF7}" dt="2025-09-25T10:28:36.535" v="301" actId="403"/>
          <ac:graphicFrameMkLst>
            <pc:docMk/>
            <pc:sldMk cId="4102956605" sldId="1069"/>
            <ac:graphicFrameMk id="3" creationId="{A486D24F-9BA1-6C0A-978F-E885297471B6}"/>
          </ac:graphicFrameMkLst>
        </pc:graphicFrameChg>
      </pc:sldChg>
      <pc:sldChg chg="modSp mod">
        <pc:chgData name="Laura Bell" userId="3009ad98-da26-4cbe-a2f3-969f37fd07c6" providerId="ADAL" clId="{3BE89E5E-5F4D-4CA7-A105-984096DFCFF7}" dt="2025-09-25T10:26:51.061" v="268" actId="20577"/>
        <pc:sldMkLst>
          <pc:docMk/>
          <pc:sldMk cId="3764049512" sldId="1072"/>
        </pc:sldMkLst>
        <pc:spChg chg="mod">
          <ac:chgData name="Laura Bell" userId="3009ad98-da26-4cbe-a2f3-969f37fd07c6" providerId="ADAL" clId="{3BE89E5E-5F4D-4CA7-A105-984096DFCFF7}" dt="2025-09-25T10:26:51.061" v="268" actId="20577"/>
          <ac:spMkLst>
            <pc:docMk/>
            <pc:sldMk cId="3764049512" sldId="1072"/>
            <ac:spMk id="3" creationId="{70CBFE66-5A57-429C-6E33-92A69B395101}"/>
          </ac:spMkLst>
        </pc:spChg>
        <pc:graphicFrameChg chg="modGraphic">
          <ac:chgData name="Laura Bell" userId="3009ad98-da26-4cbe-a2f3-969f37fd07c6" providerId="ADAL" clId="{3BE89E5E-5F4D-4CA7-A105-984096DFCFF7}" dt="2025-09-25T10:26:04.113" v="263" actId="207"/>
          <ac:graphicFrameMkLst>
            <pc:docMk/>
            <pc:sldMk cId="3764049512" sldId="1072"/>
            <ac:graphicFrameMk id="2" creationId="{AE945A8D-5ABA-EDF4-EDFC-3C94264E7913}"/>
          </ac:graphicFrameMkLst>
        </pc:graphicFrameChg>
      </pc:sldChg>
      <pc:sldChg chg="modSp mod">
        <pc:chgData name="Laura Bell" userId="3009ad98-da26-4cbe-a2f3-969f37fd07c6" providerId="ADAL" clId="{3BE89E5E-5F4D-4CA7-A105-984096DFCFF7}" dt="2025-09-25T10:30:59.114" v="338" actId="20577"/>
        <pc:sldMkLst>
          <pc:docMk/>
          <pc:sldMk cId="221723630" sldId="1073"/>
        </pc:sldMkLst>
        <pc:spChg chg="mod">
          <ac:chgData name="Laura Bell" userId="3009ad98-da26-4cbe-a2f3-969f37fd07c6" providerId="ADAL" clId="{3BE89E5E-5F4D-4CA7-A105-984096DFCFF7}" dt="2025-09-25T10:29:30.697" v="303" actId="20577"/>
          <ac:spMkLst>
            <pc:docMk/>
            <pc:sldMk cId="221723630" sldId="1073"/>
            <ac:spMk id="3" creationId="{B6CA53EB-D86C-6161-DC42-F6DC51BCC982}"/>
          </ac:spMkLst>
        </pc:spChg>
        <pc:graphicFrameChg chg="mod modGraphic">
          <ac:chgData name="Laura Bell" userId="3009ad98-da26-4cbe-a2f3-969f37fd07c6" providerId="ADAL" clId="{3BE89E5E-5F4D-4CA7-A105-984096DFCFF7}" dt="2025-09-25T10:30:59.114" v="338" actId="20577"/>
          <ac:graphicFrameMkLst>
            <pc:docMk/>
            <pc:sldMk cId="221723630" sldId="1073"/>
            <ac:graphicFrameMk id="2" creationId="{6DB298A0-B352-9240-04ED-74D14369BE9E}"/>
          </ac:graphicFrameMkLst>
        </pc:graphicFrameChg>
      </pc:sldChg>
      <pc:sldChg chg="modSp mod">
        <pc:chgData name="Laura Bell" userId="3009ad98-da26-4cbe-a2f3-969f37fd07c6" providerId="ADAL" clId="{3BE89E5E-5F4D-4CA7-A105-984096DFCFF7}" dt="2025-09-25T10:06:06.164" v="210" actId="1076"/>
        <pc:sldMkLst>
          <pc:docMk/>
          <pc:sldMk cId="1201915961" sldId="1080"/>
        </pc:sldMkLst>
        <pc:spChg chg="mod">
          <ac:chgData name="Laura Bell" userId="3009ad98-da26-4cbe-a2f3-969f37fd07c6" providerId="ADAL" clId="{3BE89E5E-5F4D-4CA7-A105-984096DFCFF7}" dt="2025-09-25T10:06:06.164" v="210" actId="1076"/>
          <ac:spMkLst>
            <pc:docMk/>
            <pc:sldMk cId="1201915961" sldId="1080"/>
            <ac:spMk id="3" creationId="{3242664D-7C23-87DE-4224-E096BA0A7F0B}"/>
          </ac:spMkLst>
        </pc:spChg>
      </pc:sldChg>
      <pc:sldChg chg="modSp mod">
        <pc:chgData name="Laura Bell" userId="3009ad98-da26-4cbe-a2f3-969f37fd07c6" providerId="ADAL" clId="{3BE89E5E-5F4D-4CA7-A105-984096DFCFF7}" dt="2025-09-25T10:23:39.646" v="260" actId="20577"/>
        <pc:sldMkLst>
          <pc:docMk/>
          <pc:sldMk cId="234469334" sldId="1084"/>
        </pc:sldMkLst>
        <pc:graphicFrameChg chg="modGraphic">
          <ac:chgData name="Laura Bell" userId="3009ad98-da26-4cbe-a2f3-969f37fd07c6" providerId="ADAL" clId="{3BE89E5E-5F4D-4CA7-A105-984096DFCFF7}" dt="2025-09-25T10:23:39.646" v="260" actId="20577"/>
          <ac:graphicFrameMkLst>
            <pc:docMk/>
            <pc:sldMk cId="234469334" sldId="1084"/>
            <ac:graphicFrameMk id="2" creationId="{BAA5890B-FE92-8731-B47F-0CAF2F0BD45B}"/>
          </ac:graphicFrameMkLst>
        </pc:graphicFrameChg>
      </pc:sldChg>
      <pc:sldChg chg="modSp add mod ord">
        <pc:chgData name="Laura Bell" userId="3009ad98-da26-4cbe-a2f3-969f37fd07c6" providerId="ADAL" clId="{3BE89E5E-5F4D-4CA7-A105-984096DFCFF7}" dt="2025-09-25T10:03:54.870" v="147" actId="14100"/>
        <pc:sldMkLst>
          <pc:docMk/>
          <pc:sldMk cId="1967624103" sldId="1086"/>
        </pc:sldMkLst>
        <pc:spChg chg="mod">
          <ac:chgData name="Laura Bell" userId="3009ad98-da26-4cbe-a2f3-969f37fd07c6" providerId="ADAL" clId="{3BE89E5E-5F4D-4CA7-A105-984096DFCFF7}" dt="2025-09-25T10:03:25.571" v="142" actId="1076"/>
          <ac:spMkLst>
            <pc:docMk/>
            <pc:sldMk cId="1967624103" sldId="1086"/>
            <ac:spMk id="3" creationId="{B2872552-DD8C-D9FF-5396-4D45B59A2823}"/>
          </ac:spMkLst>
        </pc:spChg>
        <pc:spChg chg="mod">
          <ac:chgData name="Laura Bell" userId="3009ad98-da26-4cbe-a2f3-969f37fd07c6" providerId="ADAL" clId="{3BE89E5E-5F4D-4CA7-A105-984096DFCFF7}" dt="2025-09-25T10:03:54.870" v="147" actId="14100"/>
          <ac:spMkLst>
            <pc:docMk/>
            <pc:sldMk cId="1967624103" sldId="1086"/>
            <ac:spMk id="4" creationId="{9666C8E4-7F84-6757-7F91-796885BF92A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F7849F97-1045-426F-A50C-0373F825F106}" type="datetimeFigureOut">
              <a:rPr lang="en-GB" smtClean="0"/>
              <a:pPr/>
              <a:t>25/09/2025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01B2DACB-C1D4-4C5B-98F4-036591A88B1A}" type="slidenum">
              <a:rPr lang="en-GB" smtClean="0"/>
              <a:pPr/>
              <a:t>‹#›</a:t>
            </a:fld>
            <a:endParaRPr lang="en-GB" dirty="0"/>
          </a:p>
        </p:txBody>
      </p:sp>
    </p:spTree>
    <p:extLst>
      <p:ext uri="{BB962C8B-B14F-4D97-AF65-F5344CB8AC3E}">
        <p14:creationId xmlns:p14="http://schemas.microsoft.com/office/powerpoint/2010/main" val="334656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E448B1-D2CA-BC9D-B75F-27C350AC32A9}"/>
              </a:ext>
            </a:extLst>
          </p:cNvPr>
          <p:cNvPicPr>
            <a:picLocks noChangeAspect="1"/>
          </p:cNvPicPr>
          <p:nvPr userDrawn="1"/>
        </p:nvPicPr>
        <p:blipFill>
          <a:blip r:embed="rId2"/>
          <a:src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FDB7B9B3-A49B-1012-95DC-F558AA3B4F2D}"/>
              </a:ext>
            </a:extLst>
          </p:cNvPr>
          <p:cNvSpPr>
            <a:spLocks noGrp="1"/>
          </p:cNvSpPr>
          <p:nvPr>
            <p:ph type="subTitle" idx="1" hasCustomPrompt="1"/>
          </p:nvPr>
        </p:nvSpPr>
        <p:spPr>
          <a:xfrm>
            <a:off x="845641" y="3053249"/>
            <a:ext cx="3319601" cy="714178"/>
          </a:xfrm>
          <a:ln>
            <a:noFill/>
          </a:ln>
        </p:spPr>
        <p:txBody>
          <a:bodyPr>
            <a:normAutofit/>
          </a:bodyPr>
          <a:lstStyle>
            <a:lvl1pPr marL="0" indent="0" algn="l">
              <a:lnSpc>
                <a:spcPts val="2100"/>
              </a:lnSpc>
              <a:buNone/>
              <a:defRPr sz="1600" b="0">
                <a:solidFill>
                  <a:schemeClr val="bg1"/>
                </a:solidFill>
                <a:latin typeface="Droid Serif" panose="020B0604020202020204" charset="0"/>
                <a:ea typeface="Droid Serif" panose="020B0604020202020204" charset="0"/>
                <a:cs typeface="Droid Serif" panose="020B060402020202020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 heading goes here</a:t>
            </a:r>
            <a:endParaRPr lang="en-US" dirty="0"/>
          </a:p>
        </p:txBody>
      </p:sp>
      <p:sp>
        <p:nvSpPr>
          <p:cNvPr id="20" name="Title 19">
            <a:extLst>
              <a:ext uri="{FF2B5EF4-FFF2-40B4-BE49-F238E27FC236}">
                <a16:creationId xmlns:a16="http://schemas.microsoft.com/office/drawing/2014/main" id="{28E720E6-3D9B-2CFC-D495-B3502E14CC1F}"/>
              </a:ext>
            </a:extLst>
          </p:cNvPr>
          <p:cNvSpPr>
            <a:spLocks noGrp="1"/>
          </p:cNvSpPr>
          <p:nvPr>
            <p:ph type="title" hasCustomPrompt="1"/>
          </p:nvPr>
        </p:nvSpPr>
        <p:spPr>
          <a:xfrm>
            <a:off x="845641" y="1727686"/>
            <a:ext cx="3661372" cy="1325563"/>
          </a:xfrm>
        </p:spPr>
        <p:txBody>
          <a:bodyPr anchor="b">
            <a:normAutofit/>
          </a:bodyPr>
          <a:lstStyle>
            <a:lvl1pPr>
              <a:defRPr sz="3600" b="0" i="0">
                <a:solidFill>
                  <a:schemeClr val="bg1"/>
                </a:solidFill>
                <a:latin typeface="Arial" panose="020B0604020202020204" pitchFamily="34" charset="0"/>
              </a:defRPr>
            </a:lvl1pPr>
          </a:lstStyle>
          <a:p>
            <a:r>
              <a:rPr lang="en-GB" dirty="0"/>
              <a:t>Title goes here</a:t>
            </a:r>
            <a:endParaRPr lang="en-US" dirty="0"/>
          </a:p>
        </p:txBody>
      </p:sp>
    </p:spTree>
    <p:extLst>
      <p:ext uri="{BB962C8B-B14F-4D97-AF65-F5344CB8AC3E}">
        <p14:creationId xmlns:p14="http://schemas.microsoft.com/office/powerpoint/2010/main" val="3469552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Blank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0DAA0B5-B0A2-F287-DFB2-BC5057330B63}"/>
              </a:ext>
            </a:extLst>
          </p:cNvPr>
          <p:cNvSpPr/>
          <p:nvPr userDrawn="1"/>
        </p:nvSpPr>
        <p:spPr>
          <a:xfrm>
            <a:off x="0" y="0"/>
            <a:ext cx="12191999"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8" name="Picture 7">
            <a:extLst>
              <a:ext uri="{FF2B5EF4-FFF2-40B4-BE49-F238E27FC236}">
                <a16:creationId xmlns:a16="http://schemas.microsoft.com/office/drawing/2014/main" id="{3479D9AF-730B-947D-AFA2-4EF882585319}"/>
              </a:ext>
            </a:extLst>
          </p:cNvPr>
          <p:cNvPicPr>
            <a:picLocks noChangeAspect="1"/>
          </p:cNvPicPr>
          <p:nvPr userDrawn="1"/>
        </p:nvPicPr>
        <p:blipFill>
          <a:blip r:embed="rId2"/>
          <a:stretch>
            <a:fillRect/>
          </a:stretch>
        </p:blipFill>
        <p:spPr>
          <a:xfrm>
            <a:off x="9563848" y="5844050"/>
            <a:ext cx="2209051" cy="837555"/>
          </a:xfrm>
          <a:prstGeom prst="rect">
            <a:avLst/>
          </a:prstGeom>
        </p:spPr>
      </p:pic>
      <p:pic>
        <p:nvPicPr>
          <p:cNvPr id="3" name="Picture 2" descr="A blue and white logo&#10;&#10;AI-generated content may be incorrect.">
            <a:extLst>
              <a:ext uri="{FF2B5EF4-FFF2-40B4-BE49-F238E27FC236}">
                <a16:creationId xmlns:a16="http://schemas.microsoft.com/office/drawing/2014/main" id="{A610CB79-CA42-83E5-FE42-666573E92D0D}"/>
              </a:ext>
            </a:extLst>
          </p:cNvPr>
          <p:cNvPicPr>
            <a:picLocks noChangeAspect="1"/>
          </p:cNvPicPr>
          <p:nvPr userDrawn="1"/>
        </p:nvPicPr>
        <p:blipFill>
          <a:blip r:embed="rId3"/>
          <a:stretch>
            <a:fillRect/>
          </a:stretch>
        </p:blipFill>
        <p:spPr>
          <a:xfrm>
            <a:off x="419101" y="5667658"/>
            <a:ext cx="4196032" cy="1190341"/>
          </a:xfrm>
          <a:prstGeom prst="rect">
            <a:avLst/>
          </a:prstGeom>
        </p:spPr>
      </p:pic>
    </p:spTree>
    <p:extLst>
      <p:ext uri="{BB962C8B-B14F-4D97-AF65-F5344CB8AC3E}">
        <p14:creationId xmlns:p14="http://schemas.microsoft.com/office/powerpoint/2010/main" val="2532691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89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E4F64-14C5-0551-C3EB-A34421CF8000}"/>
              </a:ext>
            </a:extLst>
          </p:cNvPr>
          <p:cNvSpPr>
            <a:spLocks noGrp="1"/>
          </p:cNvSpPr>
          <p:nvPr>
            <p:ph type="title" hasCustomPrompt="1"/>
          </p:nvPr>
        </p:nvSpPr>
        <p:spPr>
          <a:xfrm>
            <a:off x="430794" y="320676"/>
            <a:ext cx="5390584" cy="1055452"/>
          </a:xfrm>
        </p:spPr>
        <p:txBody>
          <a:bodyPr anchor="t">
            <a:normAutofit/>
          </a:bodyPr>
          <a:lstStyle>
            <a:lvl1pPr>
              <a:defRPr sz="3600" b="1" i="0">
                <a:solidFill>
                  <a:srgbClr val="501C59"/>
                </a:solidFill>
                <a:latin typeface="Arial" panose="020B0604020202020204" pitchFamily="34" charset="0"/>
              </a:defRPr>
            </a:lvl1pPr>
          </a:lstStyle>
          <a:p>
            <a:r>
              <a:rPr lang="en-GB" dirty="0"/>
              <a:t>Title goes here</a:t>
            </a:r>
            <a:endParaRPr lang="en-US" dirty="0"/>
          </a:p>
        </p:txBody>
      </p:sp>
      <p:sp>
        <p:nvSpPr>
          <p:cNvPr id="5" name="Footer Placeholder 4">
            <a:extLst>
              <a:ext uri="{FF2B5EF4-FFF2-40B4-BE49-F238E27FC236}">
                <a16:creationId xmlns:a16="http://schemas.microsoft.com/office/drawing/2014/main" id="{A991BF62-A659-D24A-6745-A5FD7B75DAB3}"/>
              </a:ext>
            </a:extLst>
          </p:cNvPr>
          <p:cNvSpPr>
            <a:spLocks noGrp="1"/>
          </p:cNvSpPr>
          <p:nvPr>
            <p:ph type="ftr" sz="quarter" idx="11"/>
          </p:nvPr>
        </p:nvSpPr>
        <p:spPr>
          <a:xfrm rot="16200000">
            <a:off x="10803065" y="785418"/>
            <a:ext cx="1919287" cy="583935"/>
          </a:xfrm>
        </p:spPr>
        <p:txBody>
          <a:bodyPr/>
          <a:lstStyle>
            <a:lvl1pPr algn="r">
              <a:lnSpc>
                <a:spcPts val="1900"/>
              </a:lnSpc>
              <a:defRPr sz="1800" b="1" i="0">
                <a:solidFill>
                  <a:srgbClr val="501C59"/>
                </a:solidFill>
                <a:latin typeface="Arial" panose="020B0604020202020204" pitchFamily="34" charset="0"/>
              </a:defRPr>
            </a:lvl1pPr>
          </a:lstStyle>
          <a:p>
            <a:r>
              <a:rPr lang="en-US" dirty="0"/>
              <a:t>Listening to </a:t>
            </a:r>
            <a:br>
              <a:rPr lang="en-US" dirty="0"/>
            </a:br>
            <a:r>
              <a:rPr lang="en-US" dirty="0"/>
              <a:t>the communion</a:t>
            </a:r>
          </a:p>
        </p:txBody>
      </p:sp>
      <p:sp>
        <p:nvSpPr>
          <p:cNvPr id="9" name="Text Placeholder 8">
            <a:extLst>
              <a:ext uri="{FF2B5EF4-FFF2-40B4-BE49-F238E27FC236}">
                <a16:creationId xmlns:a16="http://schemas.microsoft.com/office/drawing/2014/main" id="{BB0B6CE9-28C6-CCFB-A76C-4E25CED68F37}"/>
              </a:ext>
            </a:extLst>
          </p:cNvPr>
          <p:cNvSpPr>
            <a:spLocks noGrp="1"/>
          </p:cNvSpPr>
          <p:nvPr>
            <p:ph type="body" sz="quarter" idx="12" hasCustomPrompt="1"/>
          </p:nvPr>
        </p:nvSpPr>
        <p:spPr>
          <a:xfrm>
            <a:off x="6370624" y="320675"/>
            <a:ext cx="4898679" cy="1325563"/>
          </a:xfrm>
        </p:spPr>
        <p:txBody>
          <a:bodyPr>
            <a:normAutofit/>
          </a:bodyPr>
          <a:lstStyle>
            <a:lvl1pPr marL="0" indent="0">
              <a:lnSpc>
                <a:spcPct val="100000"/>
              </a:lnSpc>
              <a:buFontTx/>
              <a:buNone/>
              <a:defRPr sz="1300">
                <a:latin typeface="Droid Serif" panose="020B0604020202020204" charset="0"/>
                <a:ea typeface="Droid Serif" panose="020B0604020202020204" charset="0"/>
                <a:cs typeface="Droid Serif" panose="020B0604020202020204" charset="0"/>
              </a:defRPr>
            </a:lvl1pPr>
          </a:lstStyle>
          <a:p>
            <a:pPr lvl="0"/>
            <a:r>
              <a:rPr lang="en-GB" dirty="0"/>
              <a:t>Intro copy goes here</a:t>
            </a:r>
          </a:p>
        </p:txBody>
      </p:sp>
      <p:sp>
        <p:nvSpPr>
          <p:cNvPr id="11" name="Picture Placeholder 10">
            <a:extLst>
              <a:ext uri="{FF2B5EF4-FFF2-40B4-BE49-F238E27FC236}">
                <a16:creationId xmlns:a16="http://schemas.microsoft.com/office/drawing/2014/main" id="{2F77842F-059C-70EE-866B-D20535210062}"/>
              </a:ext>
            </a:extLst>
          </p:cNvPr>
          <p:cNvSpPr>
            <a:spLocks noGrp="1"/>
          </p:cNvSpPr>
          <p:nvPr>
            <p:ph type="pic" sz="quarter" idx="13"/>
          </p:nvPr>
        </p:nvSpPr>
        <p:spPr>
          <a:xfrm>
            <a:off x="430213" y="4525963"/>
            <a:ext cx="3643846" cy="1911350"/>
          </a:xfrm>
          <a:solidFill>
            <a:schemeClr val="bg1">
              <a:lumMod val="85000"/>
            </a:schemeClr>
          </a:solidFill>
        </p:spPr>
        <p:txBody>
          <a:bodyPr anchor="ctr"/>
          <a:lstStyle>
            <a:lvl1pPr marL="0" indent="0" algn="ctr">
              <a:buFontTx/>
              <a:buNone/>
              <a:defRPr/>
            </a:lvl1pPr>
          </a:lstStyle>
          <a:p>
            <a:endParaRPr lang="en-US" dirty="0"/>
          </a:p>
        </p:txBody>
      </p:sp>
      <p:sp>
        <p:nvSpPr>
          <p:cNvPr id="14" name="Picture Placeholder 10">
            <a:extLst>
              <a:ext uri="{FF2B5EF4-FFF2-40B4-BE49-F238E27FC236}">
                <a16:creationId xmlns:a16="http://schemas.microsoft.com/office/drawing/2014/main" id="{CA102E91-E6C7-BB38-BAE2-EB19A10F897C}"/>
              </a:ext>
            </a:extLst>
          </p:cNvPr>
          <p:cNvSpPr>
            <a:spLocks noGrp="1"/>
          </p:cNvSpPr>
          <p:nvPr>
            <p:ph type="pic" sz="quarter" idx="14"/>
          </p:nvPr>
        </p:nvSpPr>
        <p:spPr>
          <a:xfrm>
            <a:off x="4274077" y="4525963"/>
            <a:ext cx="3643846" cy="1911350"/>
          </a:xfrm>
          <a:solidFill>
            <a:schemeClr val="bg1">
              <a:lumMod val="85000"/>
            </a:schemeClr>
          </a:solidFill>
        </p:spPr>
        <p:txBody>
          <a:bodyPr anchor="ctr"/>
          <a:lstStyle>
            <a:lvl1pPr marL="0" indent="0" algn="ctr">
              <a:buFontTx/>
              <a:buNone/>
              <a:defRPr/>
            </a:lvl1pPr>
          </a:lstStyle>
          <a:p>
            <a:endParaRPr lang="en-US" dirty="0"/>
          </a:p>
        </p:txBody>
      </p:sp>
      <p:sp>
        <p:nvSpPr>
          <p:cNvPr id="15" name="Picture Placeholder 10">
            <a:extLst>
              <a:ext uri="{FF2B5EF4-FFF2-40B4-BE49-F238E27FC236}">
                <a16:creationId xmlns:a16="http://schemas.microsoft.com/office/drawing/2014/main" id="{6C14222C-A698-2DE9-61B2-03C7F46FA6FC}"/>
              </a:ext>
            </a:extLst>
          </p:cNvPr>
          <p:cNvSpPr>
            <a:spLocks noGrp="1"/>
          </p:cNvSpPr>
          <p:nvPr>
            <p:ph type="pic" sz="quarter" idx="15"/>
          </p:nvPr>
        </p:nvSpPr>
        <p:spPr>
          <a:xfrm>
            <a:off x="8117941" y="4525963"/>
            <a:ext cx="3643846" cy="1911350"/>
          </a:xfrm>
          <a:solidFill>
            <a:schemeClr val="bg1">
              <a:lumMod val="85000"/>
            </a:schemeClr>
          </a:solidFill>
        </p:spPr>
        <p:txBody>
          <a:bodyPr anchor="ctr"/>
          <a:lstStyle>
            <a:lvl1pPr marL="0" indent="0" algn="ctr">
              <a:buFontTx/>
              <a:buNone/>
              <a:defRPr/>
            </a:lvl1pPr>
          </a:lstStyle>
          <a:p>
            <a:endParaRPr lang="en-US" dirty="0"/>
          </a:p>
        </p:txBody>
      </p:sp>
      <p:sp>
        <p:nvSpPr>
          <p:cNvPr id="17" name="Text Placeholder 16">
            <a:extLst>
              <a:ext uri="{FF2B5EF4-FFF2-40B4-BE49-F238E27FC236}">
                <a16:creationId xmlns:a16="http://schemas.microsoft.com/office/drawing/2014/main" id="{EB331124-719E-1FB6-E1C2-59BA9C91C28F}"/>
              </a:ext>
            </a:extLst>
          </p:cNvPr>
          <p:cNvSpPr>
            <a:spLocks noGrp="1"/>
          </p:cNvSpPr>
          <p:nvPr>
            <p:ph type="body" sz="quarter" idx="16" hasCustomPrompt="1"/>
          </p:nvPr>
        </p:nvSpPr>
        <p:spPr>
          <a:xfrm>
            <a:off x="430213" y="1792587"/>
            <a:ext cx="11285537" cy="2588914"/>
          </a:xfrm>
        </p:spPr>
        <p:txBody>
          <a:bodyPr numCol="3" spcCol="360000">
            <a:normAutofit/>
          </a:bodyPr>
          <a:lstStyle>
            <a:lvl1pPr marL="0" indent="0">
              <a:buFontTx/>
              <a:buNone/>
              <a:defRPr sz="1100">
                <a:latin typeface="Lato Medium" panose="020F0502020204030204" pitchFamily="34" charset="0"/>
                <a:ea typeface="Droid Serif" panose="020B0604020202020204" charset="0"/>
                <a:cs typeface="Droid Serif" panose="020B0604020202020204" charset="0"/>
              </a:defRPr>
            </a:lvl1pPr>
          </a:lstStyle>
          <a:p>
            <a:pPr lvl="0">
              <a:lnSpc>
                <a:spcPts val="1200"/>
              </a:lnSpc>
              <a:spcBef>
                <a:spcPts val="1275"/>
              </a:spcBef>
              <a:buNone/>
            </a:pPr>
            <a:r>
              <a:rPr lang="en-GB" b="1" dirty="0">
                <a:solidFill>
                  <a:srgbClr val="501C59"/>
                </a:solidFill>
                <a:effectLst/>
                <a:latin typeface="Lato" panose="020F0502020204030203" pitchFamily="34" charset="77"/>
              </a:rPr>
              <a:t>Title</a:t>
            </a:r>
            <a:br>
              <a:rPr lang="en-GB" b="1" dirty="0">
                <a:solidFill>
                  <a:srgbClr val="501C59"/>
                </a:solidFill>
                <a:effectLst/>
                <a:latin typeface="Lato" panose="020F0502020204030203" pitchFamily="34" charset="77"/>
              </a:rPr>
            </a:br>
            <a:r>
              <a:rPr lang="en-GB" b="1" dirty="0">
                <a:effectLst/>
                <a:latin typeface="Droid Serif" panose="02020600060500020200" pitchFamily="18" charset="0"/>
              </a:rPr>
              <a:t>Sub title</a:t>
            </a:r>
            <a:br>
              <a:rPr lang="en-GB" b="1" dirty="0">
                <a:effectLst/>
                <a:latin typeface="Droid Serif" panose="02020600060500020200" pitchFamily="18" charset="0"/>
              </a:rPr>
            </a:br>
            <a:r>
              <a:rPr lang="en-GB" dirty="0">
                <a:effectLst/>
                <a:latin typeface="Droid Serif" panose="02020600060500020200" pitchFamily="18" charset="0"/>
              </a:rPr>
              <a:t>Body copy</a:t>
            </a:r>
          </a:p>
        </p:txBody>
      </p:sp>
    </p:spTree>
    <p:extLst>
      <p:ext uri="{BB962C8B-B14F-4D97-AF65-F5344CB8AC3E}">
        <p14:creationId xmlns:p14="http://schemas.microsoft.com/office/powerpoint/2010/main" val="4022292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E4F64-14C5-0551-C3EB-A34421CF8000}"/>
              </a:ext>
            </a:extLst>
          </p:cNvPr>
          <p:cNvSpPr>
            <a:spLocks noGrp="1"/>
          </p:cNvSpPr>
          <p:nvPr>
            <p:ph type="title" hasCustomPrompt="1"/>
          </p:nvPr>
        </p:nvSpPr>
        <p:spPr>
          <a:xfrm>
            <a:off x="430794" y="320676"/>
            <a:ext cx="5390584" cy="1055452"/>
          </a:xfrm>
        </p:spPr>
        <p:txBody>
          <a:bodyPr anchor="t">
            <a:normAutofit/>
          </a:bodyPr>
          <a:lstStyle>
            <a:lvl1pPr>
              <a:defRPr sz="3600" b="1" i="0">
                <a:solidFill>
                  <a:srgbClr val="501C59"/>
                </a:solidFill>
                <a:latin typeface="Arial" panose="020B0604020202020204" pitchFamily="34" charset="0"/>
              </a:defRPr>
            </a:lvl1pPr>
          </a:lstStyle>
          <a:p>
            <a:r>
              <a:rPr lang="en-GB" dirty="0"/>
              <a:t>Title goes here</a:t>
            </a:r>
            <a:endParaRPr lang="en-US" dirty="0"/>
          </a:p>
        </p:txBody>
      </p:sp>
      <p:sp>
        <p:nvSpPr>
          <p:cNvPr id="5" name="Footer Placeholder 4">
            <a:extLst>
              <a:ext uri="{FF2B5EF4-FFF2-40B4-BE49-F238E27FC236}">
                <a16:creationId xmlns:a16="http://schemas.microsoft.com/office/drawing/2014/main" id="{A991BF62-A659-D24A-6745-A5FD7B75DAB3}"/>
              </a:ext>
            </a:extLst>
          </p:cNvPr>
          <p:cNvSpPr>
            <a:spLocks noGrp="1"/>
          </p:cNvSpPr>
          <p:nvPr>
            <p:ph type="ftr" sz="quarter" idx="11"/>
          </p:nvPr>
        </p:nvSpPr>
        <p:spPr>
          <a:xfrm rot="16200000">
            <a:off x="10803065" y="785418"/>
            <a:ext cx="1919287" cy="583935"/>
          </a:xfrm>
        </p:spPr>
        <p:txBody>
          <a:bodyPr/>
          <a:lstStyle>
            <a:lvl1pPr algn="r">
              <a:lnSpc>
                <a:spcPts val="1900"/>
              </a:lnSpc>
              <a:defRPr sz="1800" b="1" i="0">
                <a:solidFill>
                  <a:srgbClr val="501C59"/>
                </a:solidFill>
                <a:latin typeface="Arial" panose="020B0604020202020204" pitchFamily="34" charset="0"/>
              </a:defRPr>
            </a:lvl1pPr>
          </a:lstStyle>
          <a:p>
            <a:r>
              <a:rPr lang="en-US" dirty="0"/>
              <a:t>Listening to </a:t>
            </a:r>
            <a:br>
              <a:rPr lang="en-US" dirty="0"/>
            </a:br>
            <a:r>
              <a:rPr lang="en-US" dirty="0"/>
              <a:t>the communion</a:t>
            </a:r>
          </a:p>
        </p:txBody>
      </p:sp>
      <p:sp>
        <p:nvSpPr>
          <p:cNvPr id="17" name="Text Placeholder 16">
            <a:extLst>
              <a:ext uri="{FF2B5EF4-FFF2-40B4-BE49-F238E27FC236}">
                <a16:creationId xmlns:a16="http://schemas.microsoft.com/office/drawing/2014/main" id="{EB331124-719E-1FB6-E1C2-59BA9C91C28F}"/>
              </a:ext>
            </a:extLst>
          </p:cNvPr>
          <p:cNvSpPr>
            <a:spLocks noGrp="1"/>
          </p:cNvSpPr>
          <p:nvPr>
            <p:ph type="body" sz="quarter" idx="16" hasCustomPrompt="1"/>
          </p:nvPr>
        </p:nvSpPr>
        <p:spPr>
          <a:xfrm>
            <a:off x="430213" y="1792587"/>
            <a:ext cx="11285537" cy="2588914"/>
          </a:xfrm>
        </p:spPr>
        <p:txBody>
          <a:bodyPr numCol="3" spcCol="360000">
            <a:normAutofit/>
          </a:bodyPr>
          <a:lstStyle>
            <a:lvl1pPr marL="0" indent="0">
              <a:buFontTx/>
              <a:buNone/>
              <a:defRPr sz="1100">
                <a:latin typeface="Lato Medium" panose="020F0502020204030204" pitchFamily="34" charset="0"/>
                <a:ea typeface="Droid Serif" panose="020B0604020202020204" charset="0"/>
                <a:cs typeface="Droid Serif" panose="020B0604020202020204" charset="0"/>
              </a:defRPr>
            </a:lvl1pPr>
          </a:lstStyle>
          <a:p>
            <a:pPr lvl="0">
              <a:lnSpc>
                <a:spcPts val="1200"/>
              </a:lnSpc>
              <a:spcBef>
                <a:spcPts val="1275"/>
              </a:spcBef>
              <a:buNone/>
            </a:pPr>
            <a:r>
              <a:rPr lang="en-GB" b="1" dirty="0">
                <a:solidFill>
                  <a:srgbClr val="501C59"/>
                </a:solidFill>
                <a:effectLst/>
                <a:latin typeface="Lato" panose="020F0502020204030203" pitchFamily="34" charset="77"/>
              </a:rPr>
              <a:t>Title</a:t>
            </a:r>
            <a:br>
              <a:rPr lang="en-GB" b="1" dirty="0">
                <a:solidFill>
                  <a:srgbClr val="501C59"/>
                </a:solidFill>
                <a:effectLst/>
                <a:latin typeface="Lato" panose="020F0502020204030203" pitchFamily="34" charset="77"/>
              </a:rPr>
            </a:br>
            <a:r>
              <a:rPr lang="en-GB" b="1" dirty="0">
                <a:effectLst/>
                <a:latin typeface="Droid Serif" panose="02020600060500020200" pitchFamily="18" charset="0"/>
              </a:rPr>
              <a:t>Sub title</a:t>
            </a:r>
            <a:br>
              <a:rPr lang="en-GB" b="1" dirty="0">
                <a:effectLst/>
                <a:latin typeface="Droid Serif" panose="02020600060500020200" pitchFamily="18" charset="0"/>
              </a:rPr>
            </a:br>
            <a:r>
              <a:rPr lang="en-GB" dirty="0">
                <a:effectLst/>
                <a:latin typeface="Droid Serif" panose="02020600060500020200" pitchFamily="18" charset="0"/>
              </a:rPr>
              <a:t>Body copy</a:t>
            </a:r>
          </a:p>
        </p:txBody>
      </p:sp>
    </p:spTree>
    <p:extLst>
      <p:ext uri="{BB962C8B-B14F-4D97-AF65-F5344CB8AC3E}">
        <p14:creationId xmlns:p14="http://schemas.microsoft.com/office/powerpoint/2010/main" val="2107227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E4F64-14C5-0551-C3EB-A34421CF8000}"/>
              </a:ext>
            </a:extLst>
          </p:cNvPr>
          <p:cNvSpPr>
            <a:spLocks noGrp="1"/>
          </p:cNvSpPr>
          <p:nvPr>
            <p:ph type="title" hasCustomPrompt="1"/>
          </p:nvPr>
        </p:nvSpPr>
        <p:spPr>
          <a:xfrm>
            <a:off x="430794" y="320676"/>
            <a:ext cx="5390584" cy="1055452"/>
          </a:xfrm>
        </p:spPr>
        <p:txBody>
          <a:bodyPr anchor="t">
            <a:normAutofit/>
          </a:bodyPr>
          <a:lstStyle>
            <a:lvl1pPr>
              <a:defRPr sz="3600" b="1" i="0">
                <a:solidFill>
                  <a:srgbClr val="501C59"/>
                </a:solidFill>
                <a:latin typeface="Arial" panose="020B0604020202020204" pitchFamily="34" charset="0"/>
              </a:defRPr>
            </a:lvl1pPr>
          </a:lstStyle>
          <a:p>
            <a:r>
              <a:rPr lang="en-GB" dirty="0"/>
              <a:t>Title goes here</a:t>
            </a:r>
            <a:endParaRPr lang="en-US" dirty="0"/>
          </a:p>
        </p:txBody>
      </p:sp>
      <p:sp>
        <p:nvSpPr>
          <p:cNvPr id="17" name="Text Placeholder 16">
            <a:extLst>
              <a:ext uri="{FF2B5EF4-FFF2-40B4-BE49-F238E27FC236}">
                <a16:creationId xmlns:a16="http://schemas.microsoft.com/office/drawing/2014/main" id="{EB331124-719E-1FB6-E1C2-59BA9C91C28F}"/>
              </a:ext>
            </a:extLst>
          </p:cNvPr>
          <p:cNvSpPr>
            <a:spLocks noGrp="1"/>
          </p:cNvSpPr>
          <p:nvPr>
            <p:ph type="body" sz="quarter" idx="16" hasCustomPrompt="1"/>
          </p:nvPr>
        </p:nvSpPr>
        <p:spPr>
          <a:xfrm>
            <a:off x="430213" y="1792587"/>
            <a:ext cx="11285537" cy="2588914"/>
          </a:xfrm>
        </p:spPr>
        <p:txBody>
          <a:bodyPr numCol="3" spcCol="360000">
            <a:normAutofit/>
          </a:bodyPr>
          <a:lstStyle>
            <a:lvl1pPr marL="0" indent="0">
              <a:buFontTx/>
              <a:buNone/>
              <a:defRPr sz="1100">
                <a:latin typeface="Lato Medium" panose="020F0502020204030204" pitchFamily="34" charset="0"/>
                <a:ea typeface="Droid Serif" panose="020B0604020202020204" charset="0"/>
                <a:cs typeface="Droid Serif" panose="020B0604020202020204" charset="0"/>
              </a:defRPr>
            </a:lvl1pPr>
          </a:lstStyle>
          <a:p>
            <a:pPr lvl="0">
              <a:lnSpc>
                <a:spcPts val="1200"/>
              </a:lnSpc>
              <a:spcBef>
                <a:spcPts val="1275"/>
              </a:spcBef>
              <a:buNone/>
            </a:pPr>
            <a:r>
              <a:rPr lang="en-GB" b="1" dirty="0">
                <a:solidFill>
                  <a:srgbClr val="501C59"/>
                </a:solidFill>
                <a:effectLst/>
                <a:latin typeface="Lato" panose="020F0502020204030203" pitchFamily="34" charset="77"/>
              </a:rPr>
              <a:t>Title</a:t>
            </a:r>
            <a:br>
              <a:rPr lang="en-GB" b="1" dirty="0">
                <a:solidFill>
                  <a:srgbClr val="501C59"/>
                </a:solidFill>
                <a:effectLst/>
                <a:latin typeface="Lato" panose="020F0502020204030203" pitchFamily="34" charset="77"/>
              </a:rPr>
            </a:br>
            <a:r>
              <a:rPr lang="en-GB" b="1" dirty="0">
                <a:effectLst/>
                <a:latin typeface="Droid Serif" panose="02020600060500020200" pitchFamily="18" charset="0"/>
              </a:rPr>
              <a:t>Sub title</a:t>
            </a:r>
            <a:br>
              <a:rPr lang="en-GB" b="1" dirty="0">
                <a:effectLst/>
                <a:latin typeface="Droid Serif" panose="02020600060500020200" pitchFamily="18" charset="0"/>
              </a:rPr>
            </a:br>
            <a:r>
              <a:rPr lang="en-GB" dirty="0">
                <a:effectLst/>
                <a:latin typeface="Droid Serif" panose="02020600060500020200" pitchFamily="18" charset="0"/>
              </a:rPr>
              <a:t>Body copy</a:t>
            </a:r>
          </a:p>
        </p:txBody>
      </p:sp>
      <p:pic>
        <p:nvPicPr>
          <p:cNvPr id="4" name="Picture 3" descr="A gold compass with a crown and a crown on it&#10;&#10;AI-generated content may be incorrect.">
            <a:extLst>
              <a:ext uri="{FF2B5EF4-FFF2-40B4-BE49-F238E27FC236}">
                <a16:creationId xmlns:a16="http://schemas.microsoft.com/office/drawing/2014/main" id="{A5F5FCB2-C0B7-47CC-FC34-5FDCB37029D4}"/>
              </a:ext>
            </a:extLst>
          </p:cNvPr>
          <p:cNvPicPr>
            <a:picLocks noChangeAspect="1"/>
          </p:cNvPicPr>
          <p:nvPr userDrawn="1"/>
        </p:nvPicPr>
        <p:blipFill>
          <a:blip r:embed="rId2"/>
          <a:stretch>
            <a:fillRect/>
          </a:stretch>
        </p:blipFill>
        <p:spPr>
          <a:xfrm>
            <a:off x="9095146" y="-1572853"/>
            <a:ext cx="4620853" cy="4620853"/>
          </a:xfrm>
          <a:prstGeom prst="rect">
            <a:avLst/>
          </a:prstGeom>
        </p:spPr>
      </p:pic>
    </p:spTree>
    <p:extLst>
      <p:ext uri="{BB962C8B-B14F-4D97-AF65-F5344CB8AC3E}">
        <p14:creationId xmlns:p14="http://schemas.microsoft.com/office/powerpoint/2010/main" val="3064441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descr="A blue and purple background&#10;&#10;AI-generated content may be incorrect.">
            <a:extLst>
              <a:ext uri="{FF2B5EF4-FFF2-40B4-BE49-F238E27FC236}">
                <a16:creationId xmlns:a16="http://schemas.microsoft.com/office/drawing/2014/main" id="{2231461B-0B24-206D-E8BE-82D888E7D4F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BB83CC5A-5CCC-6D21-404E-E23B2AEDC57D}"/>
              </a:ext>
            </a:extLst>
          </p:cNvPr>
          <p:cNvSpPr>
            <a:spLocks noGrp="1"/>
          </p:cNvSpPr>
          <p:nvPr>
            <p:ph type="body" sz="quarter" idx="10" hasCustomPrompt="1"/>
          </p:nvPr>
        </p:nvSpPr>
        <p:spPr>
          <a:xfrm>
            <a:off x="7858393" y="1656298"/>
            <a:ext cx="2562146" cy="2290762"/>
          </a:xfrm>
        </p:spPr>
        <p:txBody>
          <a:bodyPr>
            <a:normAutofit/>
          </a:bodyPr>
          <a:lstStyle>
            <a:lvl1pPr marL="0" indent="0">
              <a:lnSpc>
                <a:spcPct val="100000"/>
              </a:lnSpc>
              <a:buFontTx/>
              <a:buNone/>
              <a:defRPr sz="1300">
                <a:solidFill>
                  <a:schemeClr val="bg1"/>
                </a:solidFill>
                <a:latin typeface="Droid Serif" panose="020B0604020202020204" charset="0"/>
                <a:ea typeface="Droid Serif" panose="020B0604020202020204" charset="0"/>
                <a:cs typeface="Droid Serif" panose="020B0604020202020204" charset="0"/>
              </a:defRPr>
            </a:lvl1pPr>
          </a:lstStyle>
          <a:p>
            <a:pPr lvl="0"/>
            <a:r>
              <a:rPr lang="en-GB" dirty="0"/>
              <a:t>Intro copy goes here</a:t>
            </a:r>
            <a:endParaRPr lang="en-US" dirty="0"/>
          </a:p>
        </p:txBody>
      </p:sp>
      <p:sp>
        <p:nvSpPr>
          <p:cNvPr id="12" name="Text Placeholder 11">
            <a:extLst>
              <a:ext uri="{FF2B5EF4-FFF2-40B4-BE49-F238E27FC236}">
                <a16:creationId xmlns:a16="http://schemas.microsoft.com/office/drawing/2014/main" id="{09905869-E851-1A43-2086-480087819ACA}"/>
              </a:ext>
            </a:extLst>
          </p:cNvPr>
          <p:cNvSpPr>
            <a:spLocks noGrp="1"/>
          </p:cNvSpPr>
          <p:nvPr>
            <p:ph type="body" sz="quarter" idx="11" hasCustomPrompt="1"/>
          </p:nvPr>
        </p:nvSpPr>
        <p:spPr>
          <a:xfrm>
            <a:off x="1264467" y="1276055"/>
            <a:ext cx="3621087" cy="806450"/>
          </a:xfrm>
        </p:spPr>
        <p:txBody>
          <a:bodyPr anchor="b"/>
          <a:lstStyle>
            <a:lvl1pPr marL="0" indent="0">
              <a:buFontTx/>
              <a:buNone/>
              <a:defRPr b="1" i="0">
                <a:solidFill>
                  <a:srgbClr val="E5D8B5"/>
                </a:solidFill>
                <a:latin typeface="Arial" panose="020B0604020202020204" pitchFamily="34" charset="0"/>
              </a:defRPr>
            </a:lvl1pPr>
          </a:lstStyle>
          <a:p>
            <a:pPr lvl="0"/>
            <a:r>
              <a:rPr lang="en-GB" dirty="0"/>
              <a:t>Section number goes here</a:t>
            </a:r>
            <a:endParaRPr lang="en-US" dirty="0"/>
          </a:p>
        </p:txBody>
      </p:sp>
      <p:sp>
        <p:nvSpPr>
          <p:cNvPr id="14" name="Text Placeholder 13">
            <a:extLst>
              <a:ext uri="{FF2B5EF4-FFF2-40B4-BE49-F238E27FC236}">
                <a16:creationId xmlns:a16="http://schemas.microsoft.com/office/drawing/2014/main" id="{612CB707-C2AC-4BD1-B173-7B814A0C50FF}"/>
              </a:ext>
            </a:extLst>
          </p:cNvPr>
          <p:cNvSpPr>
            <a:spLocks noGrp="1"/>
          </p:cNvSpPr>
          <p:nvPr>
            <p:ph type="body" sz="quarter" idx="12" hasCustomPrompt="1"/>
          </p:nvPr>
        </p:nvSpPr>
        <p:spPr>
          <a:xfrm>
            <a:off x="1247132" y="2399278"/>
            <a:ext cx="4429125" cy="1719262"/>
          </a:xfrm>
        </p:spPr>
        <p:txBody>
          <a:bodyPr>
            <a:noAutofit/>
          </a:bodyPr>
          <a:lstStyle>
            <a:lvl1pPr marL="0" indent="0">
              <a:lnSpc>
                <a:spcPts val="5500"/>
              </a:lnSpc>
              <a:buFontTx/>
              <a:buNone/>
              <a:defRPr sz="6600" b="1" i="0">
                <a:solidFill>
                  <a:schemeClr val="bg1"/>
                </a:solidFill>
                <a:latin typeface="Arial" panose="020B0604020202020204" pitchFamily="34" charset="0"/>
              </a:defRPr>
            </a:lvl1pPr>
          </a:lstStyle>
          <a:p>
            <a:pPr lvl="0"/>
            <a:r>
              <a:rPr lang="en-GB" dirty="0"/>
              <a:t>Title goes here</a:t>
            </a:r>
            <a:endParaRPr lang="en-US" dirty="0"/>
          </a:p>
        </p:txBody>
      </p:sp>
      <p:cxnSp>
        <p:nvCxnSpPr>
          <p:cNvPr id="16" name="Straight Connector 15">
            <a:extLst>
              <a:ext uri="{FF2B5EF4-FFF2-40B4-BE49-F238E27FC236}">
                <a16:creationId xmlns:a16="http://schemas.microsoft.com/office/drawing/2014/main" id="{6B1104E4-657E-08F1-E469-1B288F82D729}"/>
              </a:ext>
            </a:extLst>
          </p:cNvPr>
          <p:cNvCxnSpPr>
            <a:cxnSpLocks/>
          </p:cNvCxnSpPr>
          <p:nvPr userDrawn="1"/>
        </p:nvCxnSpPr>
        <p:spPr>
          <a:xfrm>
            <a:off x="1050203" y="1715492"/>
            <a:ext cx="0" cy="2150338"/>
          </a:xfrm>
          <a:prstGeom prst="line">
            <a:avLst/>
          </a:prstGeom>
          <a:ln>
            <a:solidFill>
              <a:srgbClr val="E5D8B5"/>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4498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CBE960-7513-B79F-1000-8A9D42CFBA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3C6814C-24F3-8457-3B5E-84129A1C50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D3767AD8-F389-3F6B-C365-E8A6C7EAF8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Arial" panose="020B0604020202020204" pitchFamily="34" charset="0"/>
              </a:defRPr>
            </a:lvl1pPr>
          </a:lstStyle>
          <a:p>
            <a:fld id="{4BA52179-C0A1-4341-8034-C633EF0927E7}" type="datetimeFigureOut">
              <a:rPr lang="en-US" smtClean="0"/>
              <a:pPr/>
              <a:t>9/25/2025</a:t>
            </a:fld>
            <a:endParaRPr lang="en-US" dirty="0"/>
          </a:p>
        </p:txBody>
      </p:sp>
      <p:sp>
        <p:nvSpPr>
          <p:cNvPr id="5" name="Footer Placeholder 4">
            <a:extLst>
              <a:ext uri="{FF2B5EF4-FFF2-40B4-BE49-F238E27FC236}">
                <a16:creationId xmlns:a16="http://schemas.microsoft.com/office/drawing/2014/main" id="{43C052E2-E1CC-513D-2DEE-4415D73C65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75816EE4-3FD0-C9B2-4C33-9C81583658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Arial" panose="020B0604020202020204" pitchFamily="34" charset="0"/>
              </a:defRPr>
            </a:lvl1pPr>
          </a:lstStyle>
          <a:p>
            <a:fld id="{264C2971-6898-2C45-BDEA-3AC068C9F5C7}" type="slidenum">
              <a:rPr lang="en-US" smtClean="0"/>
              <a:pPr/>
              <a:t>‹#›</a:t>
            </a:fld>
            <a:endParaRPr lang="en-US" dirty="0"/>
          </a:p>
        </p:txBody>
      </p:sp>
    </p:spTree>
    <p:extLst>
      <p:ext uri="{BB962C8B-B14F-4D97-AF65-F5344CB8AC3E}">
        <p14:creationId xmlns:p14="http://schemas.microsoft.com/office/powerpoint/2010/main" val="4005115308"/>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0" r:id="rId4"/>
    <p:sldLayoutId id="2147483652" r:id="rId5"/>
    <p:sldLayoutId id="2147483653" r:id="rId6"/>
    <p:sldLayoutId id="214748365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communionforest.org/" TargetMode="External"/><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ecochurch.arocha.org.uk/resources/buildings/" TargetMode="Externa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hyperlink" Target="https://climateactiontracker.or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mailto:news@anglicancommunion.or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cochurch.arocha.org.uk/resources/buildings/" TargetMode="External"/><Relationship Id="rId2" Type="http://schemas.openxmlformats.org/officeDocument/2006/relationships/hyperlink" Target="https://www.communionforest.org/" TargetMode="External"/><Relationship Id="rId1" Type="http://schemas.openxmlformats.org/officeDocument/2006/relationships/slideLayout" Target="../slideLayouts/slideLayout2.xml"/><Relationship Id="rId4" Type="http://schemas.openxmlformats.org/officeDocument/2006/relationships/hyperlink" Target="https://climateactiontracker.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collage of different images&#10;&#10;AI-generated content may be incorrect.">
            <a:extLst>
              <a:ext uri="{FF2B5EF4-FFF2-40B4-BE49-F238E27FC236}">
                <a16:creationId xmlns:a16="http://schemas.microsoft.com/office/drawing/2014/main" id="{B9D5F2D2-2084-36B6-DA57-DA09955E1ABC}"/>
              </a:ext>
            </a:extLst>
          </p:cNvPr>
          <p:cNvPicPr>
            <a:picLocks noChangeAspect="1"/>
          </p:cNvPicPr>
          <p:nvPr/>
        </p:nvPicPr>
        <p:blipFill>
          <a:blip r:embed="rId2"/>
          <a:stretch>
            <a:fillRect/>
          </a:stretch>
        </p:blipFill>
        <p:spPr>
          <a:xfrm>
            <a:off x="0" y="1385"/>
            <a:ext cx="12192000" cy="6855229"/>
          </a:xfrm>
          <a:prstGeom prst="rect">
            <a:avLst/>
          </a:prstGeom>
        </p:spPr>
      </p:pic>
    </p:spTree>
    <p:extLst>
      <p:ext uri="{BB962C8B-B14F-4D97-AF65-F5344CB8AC3E}">
        <p14:creationId xmlns:p14="http://schemas.microsoft.com/office/powerpoint/2010/main" val="2297637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BD200-F642-0FE4-178F-8DFFC8F827D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D4BCBA7-91B6-EC5E-AD1A-E4F42FD36139}"/>
              </a:ext>
            </a:extLst>
          </p:cNvPr>
          <p:cNvPicPr>
            <a:picLocks noChangeAspect="1"/>
          </p:cNvPicPr>
          <p:nvPr/>
        </p:nvPicPr>
        <p:blipFill>
          <a:blip r:embed="rId2"/>
          <a:srcRect/>
          <a:stretch/>
        </p:blipFill>
        <p:spPr>
          <a:xfrm>
            <a:off x="7620000" y="519105"/>
            <a:ext cx="4267199" cy="3577184"/>
          </a:xfrm>
          <a:prstGeom prst="rect">
            <a:avLst/>
          </a:prstGeom>
        </p:spPr>
      </p:pic>
      <p:sp>
        <p:nvSpPr>
          <p:cNvPr id="3" name="TextBox 2">
            <a:extLst>
              <a:ext uri="{FF2B5EF4-FFF2-40B4-BE49-F238E27FC236}">
                <a16:creationId xmlns:a16="http://schemas.microsoft.com/office/drawing/2014/main" id="{70CBFE66-5A57-429C-6E33-92A69B395101}"/>
              </a:ext>
            </a:extLst>
          </p:cNvPr>
          <p:cNvSpPr txBox="1"/>
          <p:nvPr/>
        </p:nvSpPr>
        <p:spPr>
          <a:xfrm>
            <a:off x="664946" y="519105"/>
            <a:ext cx="6871607" cy="4585871"/>
          </a:xfrm>
          <a:prstGeom prst="rect">
            <a:avLst/>
          </a:prstGeom>
          <a:noFill/>
        </p:spPr>
        <p:txBody>
          <a:bodyPr wrap="square">
            <a:spAutoFit/>
          </a:bodyPr>
          <a:lstStyle/>
          <a:p>
            <a:r>
              <a:rPr lang="en-GB" b="1" dirty="0"/>
              <a:t>Action and Advocacy</a:t>
            </a:r>
          </a:p>
          <a:p>
            <a:r>
              <a:rPr lang="en-GB" b="1" dirty="0"/>
              <a:t>Restore and Protect the Lungs of the Earth - Oceans</a:t>
            </a:r>
          </a:p>
          <a:p>
            <a:endParaRPr lang="en-GB" b="1" dirty="0"/>
          </a:p>
          <a:p>
            <a:r>
              <a:rPr lang="en-GB" sz="1200" b="1" dirty="0"/>
              <a:t>Why does it matter? – Oceans</a:t>
            </a:r>
          </a:p>
          <a:p>
            <a:br>
              <a:rPr lang="en-GB" sz="1200" dirty="0"/>
            </a:br>
            <a:r>
              <a:rPr lang="en-GB" sz="1200" dirty="0"/>
              <a:t>The oceans are the aquatic lungs of the earth, playing a vital role in cleaning the atmosphere, acting as a huge carbon sink. But each year, over 100,000 marine mammals and 1 million seabirds are estimated to die from plastic pollution alone. Coral devastation, primarily driven by climate change and human activity, threatens biodiversity, weakens natural coastal protection and endangers food security and livelihoods.</a:t>
            </a:r>
          </a:p>
          <a:p>
            <a:endParaRPr lang="en-GB" sz="1200" dirty="0"/>
          </a:p>
          <a:p>
            <a:r>
              <a:rPr lang="en-GB" sz="1200" b="1" dirty="0"/>
              <a:t>Anglican stories of hope:</a:t>
            </a:r>
          </a:p>
          <a:p>
            <a:endParaRPr lang="en-GB" sz="1200" dirty="0"/>
          </a:p>
          <a:p>
            <a:r>
              <a:rPr lang="en-GB" sz="1200" b="1" dirty="0"/>
              <a:t>The Anglican Church of Aotearoa New Zealand and Polynesia</a:t>
            </a:r>
            <a:r>
              <a:rPr lang="en-GB" sz="1200" dirty="0"/>
              <a:t> has consistently called for urgent ocean restoration, emphasising that Pacific futures are inseparable from the health of the seas. Furthermore, it advocates for a fossil-fuel-free Pacific, protection of at least 30% of the ocean, and a global ban on deep-sea mining.</a:t>
            </a:r>
          </a:p>
          <a:p>
            <a:r>
              <a:rPr lang="en-GB" sz="1200" b="1" i="1" dirty="0"/>
              <a:t> </a:t>
            </a:r>
            <a:endParaRPr lang="en-GB" sz="1200" dirty="0"/>
          </a:p>
          <a:p>
            <a:r>
              <a:rPr lang="en-GB" sz="1200" b="1" dirty="0"/>
              <a:t>Climate Change Commissioner for the Anglican Church of Aotearoa New Zealand and Polynesia, </a:t>
            </a:r>
            <a:r>
              <a:rPr lang="en-GB" sz="1200" b="1" dirty="0" err="1"/>
              <a:t>Fe’iloakitau</a:t>
            </a:r>
            <a:r>
              <a:rPr lang="en-GB" sz="1200" b="1" dirty="0"/>
              <a:t> Kaho Tevi says: </a:t>
            </a:r>
            <a:r>
              <a:rPr lang="en-GB" sz="1200" dirty="0"/>
              <a:t>‘The ocean is not just our highway or our source of food—it is the heart of our identity and our survival… We must end plastic pollution, reject destructive practices like deep-sea mining, and act with courage to protect the blue Pacific for generations to come.’</a:t>
            </a:r>
            <a:endParaRPr lang="en-GB" sz="1400" dirty="0"/>
          </a:p>
        </p:txBody>
      </p:sp>
      <p:graphicFrame>
        <p:nvGraphicFramePr>
          <p:cNvPr id="2" name="Table 1">
            <a:extLst>
              <a:ext uri="{FF2B5EF4-FFF2-40B4-BE49-F238E27FC236}">
                <a16:creationId xmlns:a16="http://schemas.microsoft.com/office/drawing/2014/main" id="{AE945A8D-5ABA-EDF4-EDFC-3C94264E7913}"/>
              </a:ext>
            </a:extLst>
          </p:cNvPr>
          <p:cNvGraphicFramePr>
            <a:graphicFrameLocks noGrp="1"/>
          </p:cNvGraphicFramePr>
          <p:nvPr>
            <p:extLst>
              <p:ext uri="{D42A27DB-BD31-4B8C-83A1-F6EECF244321}">
                <p14:modId xmlns:p14="http://schemas.microsoft.com/office/powerpoint/2010/main" val="3624704952"/>
              </p:ext>
            </p:extLst>
          </p:nvPr>
        </p:nvGraphicFramePr>
        <p:xfrm>
          <a:off x="664946" y="5211549"/>
          <a:ext cx="11222253" cy="1059434"/>
        </p:xfrm>
        <a:graphic>
          <a:graphicData uri="http://schemas.openxmlformats.org/drawingml/2006/table">
            <a:tbl>
              <a:tblPr firstRow="1" firstCol="1" bandRow="1">
                <a:tableStyleId>{5C22544A-7EE6-4342-B048-85BDC9FD1C3A}</a:tableStyleId>
              </a:tblPr>
              <a:tblGrid>
                <a:gridCol w="924212">
                  <a:extLst>
                    <a:ext uri="{9D8B030D-6E8A-4147-A177-3AD203B41FA5}">
                      <a16:colId xmlns:a16="http://schemas.microsoft.com/office/drawing/2014/main" val="4240929433"/>
                    </a:ext>
                  </a:extLst>
                </a:gridCol>
                <a:gridCol w="4648013">
                  <a:extLst>
                    <a:ext uri="{9D8B030D-6E8A-4147-A177-3AD203B41FA5}">
                      <a16:colId xmlns:a16="http://schemas.microsoft.com/office/drawing/2014/main" val="3677590403"/>
                    </a:ext>
                  </a:extLst>
                </a:gridCol>
                <a:gridCol w="5650028">
                  <a:extLst>
                    <a:ext uri="{9D8B030D-6E8A-4147-A177-3AD203B41FA5}">
                      <a16:colId xmlns:a16="http://schemas.microsoft.com/office/drawing/2014/main" val="3946408701"/>
                    </a:ext>
                  </a:extLst>
                </a:gridCol>
              </a:tblGrid>
              <a:tr h="174489">
                <a:tc>
                  <a:txBody>
                    <a:bodyPr/>
                    <a:lstStyle/>
                    <a:p>
                      <a:pPr>
                        <a:lnSpc>
                          <a:spcPct val="115000"/>
                        </a:lnSpc>
                        <a:spcAft>
                          <a:spcPts val="800"/>
                        </a:spcAft>
                        <a:buNone/>
                      </a:pPr>
                      <a:endPar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4D61FE"/>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Action</a:t>
                      </a:r>
                    </a:p>
                  </a:txBody>
                  <a:tcPr marL="68580" marR="68580" marT="0" marB="0">
                    <a:solidFill>
                      <a:srgbClr val="4D61FE"/>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Advocacy </a:t>
                      </a:r>
                      <a:b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br>
                      <a:endParaRPr lang="en-GB" sz="10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4D61FE"/>
                    </a:solidFill>
                  </a:tcPr>
                </a:tc>
                <a:extLst>
                  <a:ext uri="{0D108BD9-81ED-4DB2-BD59-A6C34878D82A}">
                    <a16:rowId xmlns:a16="http://schemas.microsoft.com/office/drawing/2014/main" val="3815486239"/>
                  </a:ext>
                </a:extLst>
              </a:tr>
              <a:tr h="0">
                <a:tc>
                  <a:txBody>
                    <a:bodyPr/>
                    <a:lstStyle/>
                    <a:p>
                      <a:pPr>
                        <a:lnSpc>
                          <a:spcPct val="115000"/>
                        </a:lnSpc>
                        <a:spcAft>
                          <a:spcPts val="800"/>
                        </a:spcAft>
                        <a:buNone/>
                      </a:pPr>
                      <a:r>
                        <a:rPr lang="en-GB" sz="1200" u="none" spc="0" dirty="0">
                          <a:effectLst/>
                          <a:uFill>
                            <a:solidFill>
                              <a:srgbClr val="0070C0"/>
                            </a:solidFill>
                          </a:uFill>
                        </a:rPr>
                        <a:t>Oceans</a:t>
                      </a:r>
                      <a:endParaRPr lang="en-GB" sz="120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4D61FE"/>
                    </a:solidFill>
                  </a:tcPr>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GB" sz="1200" u="none" spc="0" dirty="0">
                          <a:effectLst/>
                          <a:uFill>
                            <a:solidFill>
                              <a:srgbClr val="0070C0"/>
                            </a:solidFill>
                          </a:uFill>
                        </a:rPr>
                        <a:t>Reduce plastic waste polluting the oceans. O</a:t>
                      </a:r>
                      <a:r>
                        <a:rPr lang="en-GB" sz="1200" dirty="0"/>
                        <a:t>rganise a cleanup of your local area with your church and note how much single-use plastic you collect. </a:t>
                      </a: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GB" sz="1200" dirty="0"/>
                        <a:t>Visit your nearest (super) market and government representative to ask what they are doing to reduce single-use plastic production.</a:t>
                      </a:r>
                      <a:br>
                        <a:rPr lang="en-GB" sz="1200" dirty="0"/>
                      </a:br>
                      <a:endParaRPr lang="en-GB" sz="1200" dirty="0"/>
                    </a:p>
                  </a:txBody>
                  <a:tcPr marL="68580" marR="68580" marT="0" marB="0"/>
                </a:tc>
                <a:extLst>
                  <a:ext uri="{0D108BD9-81ED-4DB2-BD59-A6C34878D82A}">
                    <a16:rowId xmlns:a16="http://schemas.microsoft.com/office/drawing/2014/main" val="286393791"/>
                  </a:ext>
                </a:extLst>
              </a:tr>
            </a:tbl>
          </a:graphicData>
        </a:graphic>
      </p:graphicFrame>
    </p:spTree>
    <p:extLst>
      <p:ext uri="{BB962C8B-B14F-4D97-AF65-F5344CB8AC3E}">
        <p14:creationId xmlns:p14="http://schemas.microsoft.com/office/powerpoint/2010/main" val="3764049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ABEB4E-30CE-8ABB-3AF7-83CE910F9023}"/>
              </a:ext>
            </a:extLst>
          </p:cNvPr>
          <p:cNvSpPr txBox="1"/>
          <p:nvPr/>
        </p:nvSpPr>
        <p:spPr>
          <a:xfrm>
            <a:off x="682621" y="559717"/>
            <a:ext cx="6840505" cy="4770537"/>
          </a:xfrm>
          <a:prstGeom prst="rect">
            <a:avLst/>
          </a:prstGeom>
          <a:noFill/>
        </p:spPr>
        <p:txBody>
          <a:bodyPr wrap="square">
            <a:spAutoFit/>
          </a:bodyPr>
          <a:lstStyle/>
          <a:p>
            <a:r>
              <a:rPr lang="en-GB" b="1" dirty="0"/>
              <a:t>Action and Advocacy</a:t>
            </a:r>
          </a:p>
          <a:p>
            <a:r>
              <a:rPr lang="en-GB" b="1" dirty="0"/>
              <a:t>Restore and Protect the Lungs of the Earth - Forests</a:t>
            </a:r>
          </a:p>
          <a:p>
            <a:endParaRPr lang="en-GB" b="1" dirty="0"/>
          </a:p>
          <a:p>
            <a:r>
              <a:rPr lang="en-GB" sz="1200" b="1" dirty="0"/>
              <a:t>Why does it matter? - Forests</a:t>
            </a:r>
          </a:p>
          <a:p>
            <a:endParaRPr lang="en-GB" sz="1200" b="1" dirty="0"/>
          </a:p>
          <a:p>
            <a:r>
              <a:rPr lang="en-GB" sz="1200" dirty="0"/>
              <a:t>Forests are often seen as lungs of the earth because they play a crucial role in absorbing carbon dioxide and producing oxygen, which is essential for life. But mass deforestation continues to cause harm. In the Amazon, significant forest cover has been lost since 2000, with 68.9 million hectares gone between 2001 and 2023.</a:t>
            </a:r>
          </a:p>
          <a:p>
            <a:endParaRPr lang="en-GB" sz="1200" b="1" dirty="0"/>
          </a:p>
          <a:p>
            <a:r>
              <a:rPr lang="en-GB" sz="1200" b="1" dirty="0"/>
              <a:t>Anglican stories of hope</a:t>
            </a:r>
          </a:p>
          <a:p>
            <a:endParaRPr lang="en-GB" sz="1200" b="1" dirty="0"/>
          </a:p>
          <a:p>
            <a:r>
              <a:rPr lang="en-GB" sz="1200" b="1" dirty="0"/>
              <a:t>The Anglican Church in Kenya:</a:t>
            </a:r>
            <a:r>
              <a:rPr lang="en-GB" sz="1200" dirty="0"/>
              <a:t> The Anglican Church of Kenya is actively involved in projects like protecting and restoring parts of the </a:t>
            </a:r>
            <a:r>
              <a:rPr lang="en-GB" sz="1200" dirty="0" err="1"/>
              <a:t>Karura</a:t>
            </a:r>
            <a:r>
              <a:rPr lang="en-GB" sz="1200" dirty="0"/>
              <a:t> urban forest in Nairobi. The Anglican Church of Kenya has adopted 3,000 hectares and aims to plant 30,000 trees in the coming years. </a:t>
            </a:r>
            <a:br>
              <a:rPr lang="en-GB" sz="1200" dirty="0"/>
            </a:br>
            <a:br>
              <a:rPr lang="en-GB" sz="1200" dirty="0"/>
            </a:br>
            <a:r>
              <a:rPr lang="en-GB" sz="1200" b="1" dirty="0"/>
              <a:t>The Archbishop of Kenya, the Most Revd Jackson Ole </a:t>
            </a:r>
            <a:r>
              <a:rPr lang="en-GB" sz="1200" b="1" dirty="0" err="1"/>
              <a:t>Sapit</a:t>
            </a:r>
            <a:r>
              <a:rPr lang="en-GB" sz="1200" b="1" dirty="0"/>
              <a:t>, </a:t>
            </a:r>
            <a:r>
              <a:rPr lang="en-GB" sz="1200" dirty="0"/>
              <a:t>has encouraged Anglican action in reforestation initiatives, like the Communion Forest, saying: </a:t>
            </a:r>
            <a:br>
              <a:rPr lang="en-GB" sz="1200" dirty="0"/>
            </a:br>
            <a:br>
              <a:rPr lang="en-GB" sz="1200" dirty="0"/>
            </a:br>
            <a:r>
              <a:rPr lang="en-GB" sz="1200" dirty="0"/>
              <a:t>‘The Communion Forest is not just a physical forest; it is a spiritual act of worship, where every seedling planted symbolises a step toward reconciliation with the earth. By planting trees, restoring ecosystems, and educating communities about the importance of sustainability, the Communion Forest exemplifies the Church’s commitment to honouring God’s creation.’</a:t>
            </a:r>
          </a:p>
        </p:txBody>
      </p:sp>
      <p:pic>
        <p:nvPicPr>
          <p:cNvPr id="5" name="Picture 4" descr="A square white sign surrounded by green trees&#10;&#10;AI-generated content may be incorrect.">
            <a:extLst>
              <a:ext uri="{FF2B5EF4-FFF2-40B4-BE49-F238E27FC236}">
                <a16:creationId xmlns:a16="http://schemas.microsoft.com/office/drawing/2014/main" id="{60BF6F4E-EF72-0F72-C03C-948EDF321F6F}"/>
              </a:ext>
            </a:extLst>
          </p:cNvPr>
          <p:cNvPicPr>
            <a:picLocks noChangeAspect="1"/>
          </p:cNvPicPr>
          <p:nvPr/>
        </p:nvPicPr>
        <p:blipFill>
          <a:blip r:embed="rId2"/>
          <a:stretch>
            <a:fillRect/>
          </a:stretch>
        </p:blipFill>
        <p:spPr>
          <a:xfrm>
            <a:off x="7698222" y="559717"/>
            <a:ext cx="4188978" cy="3511611"/>
          </a:xfrm>
          <a:prstGeom prst="rect">
            <a:avLst/>
          </a:prstGeom>
        </p:spPr>
      </p:pic>
      <p:graphicFrame>
        <p:nvGraphicFramePr>
          <p:cNvPr id="3" name="Table 2">
            <a:extLst>
              <a:ext uri="{FF2B5EF4-FFF2-40B4-BE49-F238E27FC236}">
                <a16:creationId xmlns:a16="http://schemas.microsoft.com/office/drawing/2014/main" id="{A486D24F-9BA1-6C0A-978F-E885297471B6}"/>
              </a:ext>
            </a:extLst>
          </p:cNvPr>
          <p:cNvGraphicFramePr>
            <a:graphicFrameLocks noGrp="1"/>
          </p:cNvGraphicFramePr>
          <p:nvPr>
            <p:extLst>
              <p:ext uri="{D42A27DB-BD31-4B8C-83A1-F6EECF244321}">
                <p14:modId xmlns:p14="http://schemas.microsoft.com/office/powerpoint/2010/main" val="1989379060"/>
              </p:ext>
            </p:extLst>
          </p:nvPr>
        </p:nvGraphicFramePr>
        <p:xfrm>
          <a:off x="682621" y="5253940"/>
          <a:ext cx="11204579" cy="1269746"/>
        </p:xfrm>
        <a:graphic>
          <a:graphicData uri="http://schemas.openxmlformats.org/drawingml/2006/table">
            <a:tbl>
              <a:tblPr firstRow="1" firstCol="1" bandRow="1">
                <a:tableStyleId>{5C22544A-7EE6-4342-B048-85BDC9FD1C3A}</a:tableStyleId>
              </a:tblPr>
              <a:tblGrid>
                <a:gridCol w="922756">
                  <a:extLst>
                    <a:ext uri="{9D8B030D-6E8A-4147-A177-3AD203B41FA5}">
                      <a16:colId xmlns:a16="http://schemas.microsoft.com/office/drawing/2014/main" val="1640416372"/>
                    </a:ext>
                  </a:extLst>
                </a:gridCol>
                <a:gridCol w="4689545">
                  <a:extLst>
                    <a:ext uri="{9D8B030D-6E8A-4147-A177-3AD203B41FA5}">
                      <a16:colId xmlns:a16="http://schemas.microsoft.com/office/drawing/2014/main" val="1186376267"/>
                    </a:ext>
                  </a:extLst>
                </a:gridCol>
                <a:gridCol w="5592278">
                  <a:extLst>
                    <a:ext uri="{9D8B030D-6E8A-4147-A177-3AD203B41FA5}">
                      <a16:colId xmlns:a16="http://schemas.microsoft.com/office/drawing/2014/main" val="2394508366"/>
                    </a:ext>
                  </a:extLst>
                </a:gridCol>
              </a:tblGrid>
              <a:tr h="0">
                <a:tc>
                  <a:txBody>
                    <a:bodyPr/>
                    <a:lstStyle/>
                    <a:p>
                      <a:pPr>
                        <a:lnSpc>
                          <a:spcPct val="115000"/>
                        </a:lnSpc>
                        <a:spcAft>
                          <a:spcPts val="800"/>
                        </a:spcAft>
                        <a:buNone/>
                      </a:pPr>
                      <a:endPar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276454"/>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Action</a:t>
                      </a:r>
                    </a:p>
                  </a:txBody>
                  <a:tcPr marL="68580" marR="68580" marT="0" marB="0">
                    <a:solidFill>
                      <a:srgbClr val="276454"/>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Advocacy </a:t>
                      </a:r>
                      <a:b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br>
                      <a:endParaRPr lang="en-GB" sz="10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276454"/>
                    </a:solidFill>
                  </a:tcPr>
                </a:tc>
                <a:extLst>
                  <a:ext uri="{0D108BD9-81ED-4DB2-BD59-A6C34878D82A}">
                    <a16:rowId xmlns:a16="http://schemas.microsoft.com/office/drawing/2014/main" val="2110453580"/>
                  </a:ext>
                </a:extLst>
              </a:tr>
              <a:tr h="0">
                <a:tc>
                  <a:txBody>
                    <a:bodyPr/>
                    <a:lstStyle/>
                    <a:p>
                      <a:pPr>
                        <a:lnSpc>
                          <a:spcPct val="115000"/>
                        </a:lnSpc>
                        <a:spcAft>
                          <a:spcPts val="800"/>
                        </a:spcAft>
                        <a:buNone/>
                      </a:pPr>
                      <a:r>
                        <a:rPr lang="en-GB" sz="1200" u="none" spc="0" dirty="0">
                          <a:effectLst/>
                          <a:uFill>
                            <a:solidFill>
                              <a:srgbClr val="0070C0"/>
                            </a:solidFill>
                          </a:uFill>
                        </a:rPr>
                        <a:t>Forests</a:t>
                      </a:r>
                      <a:endParaRPr lang="en-GB" sz="120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276454"/>
                    </a:solidFill>
                  </a:tcPr>
                </a:tc>
                <a:tc>
                  <a:txBody>
                    <a:bodyPr/>
                    <a:lstStyle/>
                    <a:p>
                      <a:pPr>
                        <a:lnSpc>
                          <a:spcPct val="115000"/>
                        </a:lnSpc>
                        <a:spcAft>
                          <a:spcPts val="800"/>
                        </a:spcAft>
                        <a:buNone/>
                      </a:pPr>
                      <a:r>
                        <a:rPr lang="en-GB" sz="1200" b="0" i="0" kern="1200" dirty="0">
                          <a:solidFill>
                            <a:schemeClr val="dk1"/>
                          </a:solidFill>
                          <a:effectLst/>
                          <a:latin typeface="+mn-lt"/>
                          <a:ea typeface="+mn-ea"/>
                          <a:cs typeface="+mn-cs"/>
                        </a:rPr>
                        <a:t>Get involved in the  </a:t>
                      </a:r>
                      <a:r>
                        <a:rPr lang="en-GB" sz="1200" u="none" spc="0" dirty="0">
                          <a:effectLst/>
                          <a:uFill>
                            <a:solidFill>
                              <a:srgbClr val="0070C0"/>
                            </a:solidFill>
                          </a:uFill>
                          <a:hlinkClick r:id="rId3"/>
                        </a:rPr>
                        <a:t>Communion Forest</a:t>
                      </a:r>
                      <a:r>
                        <a:rPr lang="en-GB" sz="1200" b="0" i="0" u="none" kern="1200" spc="0" dirty="0">
                          <a:solidFill>
                            <a:schemeClr val="dk1"/>
                          </a:solidFill>
                          <a:effectLst/>
                          <a:uFill>
                            <a:solidFill>
                              <a:srgbClr val="0070C0"/>
                            </a:solidFill>
                          </a:uFill>
                          <a:latin typeface="+mn-lt"/>
                          <a:ea typeface="+mn-ea"/>
                          <a:cs typeface="+mn-cs"/>
                        </a:rPr>
                        <a:t>, </a:t>
                      </a:r>
                      <a:r>
                        <a:rPr lang="en-GB" sz="1200" dirty="0"/>
                        <a:t>a global environmental and ecological restoration initiative encouraging churches to protect, restore and grow forests and other green habitats</a:t>
                      </a:r>
                      <a:r>
                        <a:rPr lang="en-GB" sz="1200" b="0" i="0" kern="1200" dirty="0">
                          <a:solidFill>
                            <a:schemeClr val="dk1"/>
                          </a:solidFill>
                          <a:effectLst/>
                          <a:latin typeface="+mn-lt"/>
                          <a:ea typeface="+mn-ea"/>
                          <a:cs typeface="+mn-cs"/>
                        </a:rPr>
                        <a:t>. It promotes tree planning and conservation.</a:t>
                      </a:r>
                      <a:endParaRPr lang="en-GB" sz="1200" u="none" spc="-20" dirty="0">
                        <a:effectLst/>
                        <a:uFill>
                          <a:solidFill>
                            <a:srgbClr val="0070C0"/>
                          </a:solidFill>
                        </a:uFill>
                      </a:endParaRPr>
                    </a:p>
                  </a:txBody>
                  <a:tcPr marL="68580" marR="68580" marT="0" marB="0"/>
                </a:tc>
                <a:tc>
                  <a:txBody>
                    <a:bodyPr/>
                    <a:lstStyle/>
                    <a:p>
                      <a:pPr fontAlgn="base"/>
                      <a:r>
                        <a:rPr lang="en-GB" sz="1200" dirty="0"/>
                        <a:t>Find out about your country's laws to protect forests from excess damage (including from logging, business activity and mining). Ask your nearest government representative how these laws are being implemented in your local area.</a:t>
                      </a:r>
                    </a:p>
                    <a:p>
                      <a:pPr fontAlgn="base"/>
                      <a:endParaRPr lang="en-GB" sz="1200" dirty="0"/>
                    </a:p>
                  </a:txBody>
                  <a:tcPr marL="68580" marR="68580" marT="0" marB="0"/>
                </a:tc>
                <a:extLst>
                  <a:ext uri="{0D108BD9-81ED-4DB2-BD59-A6C34878D82A}">
                    <a16:rowId xmlns:a16="http://schemas.microsoft.com/office/drawing/2014/main" val="3503763456"/>
                  </a:ext>
                </a:extLst>
              </a:tr>
            </a:tbl>
          </a:graphicData>
        </a:graphic>
      </p:graphicFrame>
    </p:spTree>
    <p:extLst>
      <p:ext uri="{BB962C8B-B14F-4D97-AF65-F5344CB8AC3E}">
        <p14:creationId xmlns:p14="http://schemas.microsoft.com/office/powerpoint/2010/main" val="4102956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F37D5-2090-7790-AD18-FDD19264A72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14AADD9-DCCD-CFF8-0DA8-0103EC58F77F}"/>
              </a:ext>
            </a:extLst>
          </p:cNvPr>
          <p:cNvPicPr>
            <a:picLocks noChangeAspect="1"/>
          </p:cNvPicPr>
          <p:nvPr/>
        </p:nvPicPr>
        <p:blipFill>
          <a:blip r:embed="rId2"/>
          <a:srcRect/>
          <a:stretch/>
        </p:blipFill>
        <p:spPr>
          <a:xfrm>
            <a:off x="7571872" y="656218"/>
            <a:ext cx="4267199" cy="3577184"/>
          </a:xfrm>
          <a:prstGeom prst="rect">
            <a:avLst/>
          </a:prstGeom>
        </p:spPr>
      </p:pic>
      <p:sp>
        <p:nvSpPr>
          <p:cNvPr id="3" name="TextBox 2">
            <a:extLst>
              <a:ext uri="{FF2B5EF4-FFF2-40B4-BE49-F238E27FC236}">
                <a16:creationId xmlns:a16="http://schemas.microsoft.com/office/drawing/2014/main" id="{B6CA53EB-D86C-6161-DC42-F6DC51BCC982}"/>
              </a:ext>
            </a:extLst>
          </p:cNvPr>
          <p:cNvSpPr txBox="1"/>
          <p:nvPr/>
        </p:nvSpPr>
        <p:spPr>
          <a:xfrm>
            <a:off x="659492" y="656218"/>
            <a:ext cx="6236608" cy="3570208"/>
          </a:xfrm>
          <a:prstGeom prst="rect">
            <a:avLst/>
          </a:prstGeom>
          <a:noFill/>
        </p:spPr>
        <p:txBody>
          <a:bodyPr wrap="square">
            <a:spAutoFit/>
          </a:bodyPr>
          <a:lstStyle/>
          <a:p>
            <a:r>
              <a:rPr lang="en-GB" b="1" dirty="0"/>
              <a:t>Restore and Protect the Lungs of the Earth - Ice</a:t>
            </a:r>
          </a:p>
          <a:p>
            <a:endParaRPr lang="en-GB" sz="1300" b="1" dirty="0"/>
          </a:p>
          <a:p>
            <a:r>
              <a:rPr lang="en-GB" sz="1300" b="1" dirty="0"/>
              <a:t>Why does it matter – Ice</a:t>
            </a:r>
          </a:p>
          <a:p>
            <a:endParaRPr lang="en-GB" sz="1300" b="1" dirty="0"/>
          </a:p>
          <a:p>
            <a:r>
              <a:rPr lang="en-GB" sz="1300" i="1" dirty="0"/>
              <a:t>Glaciers and Ice caps operate as lungs of the earth</a:t>
            </a:r>
            <a:r>
              <a:rPr lang="en-GB" sz="1300" dirty="0"/>
              <a:t> because they play a vital role in regulating the planet's temperature and climate by reflecting solar radiation back into space. They also store vast amounts of freshwater, which is crucial for maintaining ecosystems and supporting human populations. Melting ice caps, are causing sea levels to rise and impacting ecosystems worldwide. The accelerated melting of glaciers and ice sheets is leading to significant changes in global weather patterns.</a:t>
            </a:r>
          </a:p>
          <a:p>
            <a:endParaRPr lang="en-GB" sz="1300" dirty="0"/>
          </a:p>
          <a:p>
            <a:r>
              <a:rPr lang="en-GB" sz="1300" b="1" dirty="0"/>
              <a:t>Anglican stories of hope:</a:t>
            </a:r>
          </a:p>
          <a:p>
            <a:r>
              <a:rPr lang="en-GB" sz="1300" b="1" dirty="0"/>
              <a:t> </a:t>
            </a:r>
            <a:endParaRPr lang="en-GB" sz="1300" dirty="0"/>
          </a:p>
          <a:p>
            <a:r>
              <a:rPr lang="en-GB" sz="1300" b="1" dirty="0"/>
              <a:t>The Anglican Church of the Arctic: </a:t>
            </a:r>
            <a:r>
              <a:rPr lang="en-GB" sz="1300" dirty="0"/>
              <a:t>Churches are increasingly involved in environmental preservation efforts, particularly in the Arctic, focusing on sustainability, climate action and community engagement. Here, a majority of Anglicans are indigenous and caring for creation in ways passed on for centuries. </a:t>
            </a:r>
          </a:p>
        </p:txBody>
      </p:sp>
      <p:graphicFrame>
        <p:nvGraphicFramePr>
          <p:cNvPr id="2" name="Table 1">
            <a:extLst>
              <a:ext uri="{FF2B5EF4-FFF2-40B4-BE49-F238E27FC236}">
                <a16:creationId xmlns:a16="http://schemas.microsoft.com/office/drawing/2014/main" id="{6DB298A0-B352-9240-04ED-74D14369BE9E}"/>
              </a:ext>
            </a:extLst>
          </p:cNvPr>
          <p:cNvGraphicFramePr>
            <a:graphicFrameLocks noGrp="1"/>
          </p:cNvGraphicFramePr>
          <p:nvPr>
            <p:extLst>
              <p:ext uri="{D42A27DB-BD31-4B8C-83A1-F6EECF244321}">
                <p14:modId xmlns:p14="http://schemas.microsoft.com/office/powerpoint/2010/main" val="2407423497"/>
              </p:ext>
            </p:extLst>
          </p:nvPr>
        </p:nvGraphicFramePr>
        <p:xfrm>
          <a:off x="659492" y="4493040"/>
          <a:ext cx="11179579" cy="2084832"/>
        </p:xfrm>
        <a:graphic>
          <a:graphicData uri="http://schemas.openxmlformats.org/drawingml/2006/table">
            <a:tbl>
              <a:tblPr firstRow="1" firstCol="1" bandRow="1">
                <a:tableStyleId>{5C22544A-7EE6-4342-B048-85BDC9FD1C3A}</a:tableStyleId>
              </a:tblPr>
              <a:tblGrid>
                <a:gridCol w="920697">
                  <a:extLst>
                    <a:ext uri="{9D8B030D-6E8A-4147-A177-3AD203B41FA5}">
                      <a16:colId xmlns:a16="http://schemas.microsoft.com/office/drawing/2014/main" val="1137753334"/>
                    </a:ext>
                  </a:extLst>
                </a:gridCol>
                <a:gridCol w="5094931">
                  <a:extLst>
                    <a:ext uri="{9D8B030D-6E8A-4147-A177-3AD203B41FA5}">
                      <a16:colId xmlns:a16="http://schemas.microsoft.com/office/drawing/2014/main" val="1414938490"/>
                    </a:ext>
                  </a:extLst>
                </a:gridCol>
                <a:gridCol w="5163951">
                  <a:extLst>
                    <a:ext uri="{9D8B030D-6E8A-4147-A177-3AD203B41FA5}">
                      <a16:colId xmlns:a16="http://schemas.microsoft.com/office/drawing/2014/main" val="1025648357"/>
                    </a:ext>
                  </a:extLst>
                </a:gridCol>
              </a:tblGrid>
              <a:tr h="174489">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Area</a:t>
                      </a:r>
                    </a:p>
                  </a:txBody>
                  <a:tcPr marL="68580" marR="68580" marT="0" marB="0">
                    <a:solidFill>
                      <a:srgbClr val="18D1E6"/>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Action</a:t>
                      </a:r>
                    </a:p>
                  </a:txBody>
                  <a:tcPr marL="68580" marR="68580" marT="0" marB="0">
                    <a:solidFill>
                      <a:srgbClr val="18D1E6"/>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Advocacy </a:t>
                      </a:r>
                      <a:b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br>
                      <a:endParaRPr lang="en-GB" sz="10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18D1E6"/>
                    </a:solidFill>
                  </a:tcPr>
                </a:tc>
                <a:extLst>
                  <a:ext uri="{0D108BD9-81ED-4DB2-BD59-A6C34878D82A}">
                    <a16:rowId xmlns:a16="http://schemas.microsoft.com/office/drawing/2014/main" val="1509636282"/>
                  </a:ext>
                </a:extLst>
              </a:tr>
              <a:tr h="0">
                <a:tc>
                  <a:txBody>
                    <a:bodyPr/>
                    <a:lstStyle/>
                    <a:p>
                      <a:pPr>
                        <a:lnSpc>
                          <a:spcPct val="115000"/>
                        </a:lnSpc>
                        <a:spcAft>
                          <a:spcPts val="800"/>
                        </a:spcAft>
                        <a:buNone/>
                      </a:pPr>
                      <a:r>
                        <a:rPr lang="en-GB" sz="1200" u="none" spc="0" dirty="0">
                          <a:effectLst/>
                          <a:uFill>
                            <a:solidFill>
                              <a:srgbClr val="0070C0"/>
                            </a:solidFill>
                          </a:uFill>
                        </a:rPr>
                        <a:t>Ice</a:t>
                      </a:r>
                      <a:endParaRPr lang="en-GB" sz="120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18D1E6"/>
                    </a:solidFill>
                  </a:tcPr>
                </a:tc>
                <a:tc>
                  <a:txBody>
                    <a:bodyPr/>
                    <a:lstStyle/>
                    <a:p>
                      <a:pPr fontAlgn="base"/>
                      <a:r>
                        <a:rPr lang="en-GB" sz="1200" u="none" spc="0" dirty="0">
                          <a:effectLst/>
                          <a:uFill>
                            <a:solidFill>
                              <a:srgbClr val="0070C0"/>
                            </a:solidFill>
                          </a:uFill>
                        </a:rPr>
                        <a:t>Reducing emissions reduces global warming and slows the rate of melting ice caps. </a:t>
                      </a:r>
                      <a:br>
                        <a:rPr lang="en-GB" sz="1200" u="none" spc="0" dirty="0">
                          <a:effectLst/>
                          <a:uFill>
                            <a:solidFill>
                              <a:srgbClr val="0070C0"/>
                            </a:solidFill>
                          </a:uFill>
                        </a:rPr>
                      </a:br>
                      <a:br>
                        <a:rPr lang="en-GB" sz="1200" u="none" spc="0" dirty="0">
                          <a:effectLst/>
                          <a:uFill>
                            <a:solidFill>
                              <a:srgbClr val="0070C0"/>
                            </a:solidFill>
                          </a:uFill>
                        </a:rPr>
                      </a:br>
                      <a:r>
                        <a:rPr lang="en-GB" sz="1200" b="0" i="0" kern="1200" dirty="0">
                          <a:solidFill>
                            <a:schemeClr val="dk1"/>
                          </a:solidFill>
                          <a:effectLst/>
                          <a:latin typeface="+mn-lt"/>
                          <a:ea typeface="+mn-ea"/>
                          <a:cs typeface="+mn-cs"/>
                        </a:rPr>
                        <a:t>- Find out if your church is using renewable energy? See the </a:t>
                      </a:r>
                      <a:r>
                        <a:rPr lang="en-GB" sz="1200" b="0" i="0" kern="1200" dirty="0">
                          <a:solidFill>
                            <a:schemeClr val="dk1"/>
                          </a:solidFill>
                          <a:effectLst/>
                          <a:latin typeface="+mn-lt"/>
                          <a:ea typeface="+mn-ea"/>
                          <a:cs typeface="+mn-cs"/>
                          <a:hlinkClick r:id="rId3" tooltip="https://ecochurch.arocha.org.uk/resources/buildings/"/>
                        </a:rPr>
                        <a:t>Eco Church project</a:t>
                      </a:r>
                      <a:r>
                        <a:rPr lang="en-GB" sz="1200" b="0" i="0" kern="1200" dirty="0">
                          <a:solidFill>
                            <a:schemeClr val="dk1"/>
                          </a:solidFill>
                          <a:effectLst/>
                          <a:latin typeface="+mn-lt"/>
                          <a:ea typeface="+mn-ea"/>
                          <a:cs typeface="+mn-cs"/>
                        </a:rPr>
                        <a:t>.</a:t>
                      </a:r>
                    </a:p>
                    <a:p>
                      <a:pPr fontAlgn="base"/>
                      <a:r>
                        <a:rPr lang="en-GB" sz="1200" b="0" i="0" kern="1200" dirty="0">
                          <a:solidFill>
                            <a:schemeClr val="dk1"/>
                          </a:solidFill>
                          <a:effectLst/>
                          <a:latin typeface="+mn-lt"/>
                          <a:ea typeface="+mn-ea"/>
                          <a:cs typeface="+mn-cs"/>
                        </a:rPr>
                        <a:t>- Do more of your journeys on public transport that use renewable energy.</a:t>
                      </a:r>
                    </a:p>
                    <a:p>
                      <a:pPr fontAlgn="base"/>
                      <a:r>
                        <a:rPr lang="en-GB" sz="1200" b="0" i="0" kern="1200" dirty="0">
                          <a:solidFill>
                            <a:schemeClr val="dk1"/>
                          </a:solidFill>
                          <a:effectLst/>
                          <a:latin typeface="+mn-lt"/>
                          <a:ea typeface="+mn-ea"/>
                          <a:cs typeface="+mn-cs"/>
                        </a:rPr>
                        <a:t>- In your workplace, work with others to reduce your collective energy use, including the amount and sources of energy for cooking, lighting, heating, data storage and travel.</a:t>
                      </a:r>
                    </a:p>
                  </a:txBody>
                  <a:tcPr marL="68580" marR="68580" marT="0" marB="0"/>
                </a:tc>
                <a:tc>
                  <a:txBody>
                    <a:bodyPr/>
                    <a:lstStyle/>
                    <a:p>
                      <a:pPr fontAlgn="base"/>
                      <a:r>
                        <a:rPr lang="en-GB" sz="1200" dirty="0"/>
                        <a:t>How countries phase out emissions is an issue of justice. That’s why each country commits to a different plan called a ‘Nationally Determined Contribution’, which will be reviewed at COP30. Is your country being ambitious enough? Find out more from the </a:t>
                      </a:r>
                      <a:r>
                        <a:rPr lang="en-GB" sz="1200" dirty="0">
                          <a:hlinkClick r:id="rId4" tooltip="https://climateactiontracker.org/"/>
                        </a:rPr>
                        <a:t>Climate Action Tracker</a:t>
                      </a:r>
                      <a:r>
                        <a:rPr lang="en-GB" sz="1200" dirty="0"/>
                        <a:t>. </a:t>
                      </a:r>
                    </a:p>
                  </a:txBody>
                  <a:tcPr marL="68580" marR="68580" marT="0" marB="0"/>
                </a:tc>
                <a:extLst>
                  <a:ext uri="{0D108BD9-81ED-4DB2-BD59-A6C34878D82A}">
                    <a16:rowId xmlns:a16="http://schemas.microsoft.com/office/drawing/2014/main" val="685931193"/>
                  </a:ext>
                </a:extLst>
              </a:tr>
            </a:tbl>
          </a:graphicData>
        </a:graphic>
      </p:graphicFrame>
    </p:spTree>
    <p:extLst>
      <p:ext uri="{BB962C8B-B14F-4D97-AF65-F5344CB8AC3E}">
        <p14:creationId xmlns:p14="http://schemas.microsoft.com/office/powerpoint/2010/main" val="221723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CE071-2418-23F9-EAC0-093AE05D5F8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2E22B47-13C4-EE27-A7F3-31A250B417D0}"/>
              </a:ext>
            </a:extLst>
          </p:cNvPr>
          <p:cNvSpPr/>
          <p:nvPr/>
        </p:nvSpPr>
        <p:spPr>
          <a:xfrm>
            <a:off x="0" y="2639392"/>
            <a:ext cx="12214122" cy="1030908"/>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Text Placeholder 4">
            <a:extLst>
              <a:ext uri="{FF2B5EF4-FFF2-40B4-BE49-F238E27FC236}">
                <a16:creationId xmlns:a16="http://schemas.microsoft.com/office/drawing/2014/main" id="{C3A0444F-2D1A-2A26-BEF9-7C2E6A96839F}"/>
              </a:ext>
            </a:extLst>
          </p:cNvPr>
          <p:cNvSpPr txBox="1">
            <a:spLocks/>
          </p:cNvSpPr>
          <p:nvPr/>
        </p:nvSpPr>
        <p:spPr>
          <a:xfrm>
            <a:off x="724683" y="2861913"/>
            <a:ext cx="11682433"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GB" b="1" dirty="0">
                <a:solidFill>
                  <a:schemeClr val="bg1"/>
                </a:solidFill>
                <a:latin typeface="Lato" panose="020F0502020204030203" pitchFamily="34" charset="0"/>
              </a:rPr>
              <a:t>How will ‘Lungs of the Earth’ run?</a:t>
            </a:r>
          </a:p>
        </p:txBody>
      </p:sp>
    </p:spTree>
    <p:extLst>
      <p:ext uri="{BB962C8B-B14F-4D97-AF65-F5344CB8AC3E}">
        <p14:creationId xmlns:p14="http://schemas.microsoft.com/office/powerpoint/2010/main" val="1277492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4EE51E-5A9D-DA8B-9557-9E4B4E1B3FB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90932AD-E3AF-2EC9-E236-E8C4A7250121}"/>
              </a:ext>
            </a:extLst>
          </p:cNvPr>
          <p:cNvSpPr txBox="1"/>
          <p:nvPr/>
        </p:nvSpPr>
        <p:spPr>
          <a:xfrm>
            <a:off x="621564" y="122687"/>
            <a:ext cx="10948871" cy="5609228"/>
          </a:xfrm>
          <a:prstGeom prst="rect">
            <a:avLst/>
          </a:prstGeom>
          <a:noFill/>
        </p:spPr>
        <p:txBody>
          <a:bodyPr wrap="square" rtlCol="0">
            <a:spAutoFit/>
          </a:bodyPr>
          <a:lstStyle/>
          <a:p>
            <a:r>
              <a:rPr lang="en-GB" sz="2800" b="1" dirty="0"/>
              <a:t>Timings – when will this be running?</a:t>
            </a:r>
          </a:p>
          <a:p>
            <a:endParaRPr lang="en-GB" sz="1050" b="1" dirty="0"/>
          </a:p>
          <a:p>
            <a:r>
              <a:rPr lang="en-GB" sz="1600" b="1" dirty="0">
                <a:highlight>
                  <a:srgbClr val="00FFFF"/>
                </a:highlight>
              </a:rPr>
              <a:t>Phase 1: Pre COP / Season of Creation - September 15 – mid October. </a:t>
            </a:r>
            <a:br>
              <a:rPr lang="en-GB" sz="1600" b="1" dirty="0"/>
            </a:br>
            <a:br>
              <a:rPr lang="en-GB" sz="1600" b="1" dirty="0"/>
            </a:br>
            <a:r>
              <a:rPr lang="en-GB" sz="1600" b="1" dirty="0"/>
              <a:t>Aim:</a:t>
            </a:r>
            <a:r>
              <a:rPr lang="en-GB" sz="1600" dirty="0"/>
              <a:t> Build awareness for the importance of creation care and the need to protect the lungs of the earth. </a:t>
            </a:r>
          </a:p>
          <a:p>
            <a:endParaRPr lang="en-GB" sz="1600" dirty="0"/>
          </a:p>
          <a:p>
            <a:r>
              <a:rPr lang="en-GB" sz="1600" b="1" dirty="0"/>
              <a:t>Communications: During this time, the ACO will share social media content on:</a:t>
            </a:r>
            <a:endParaRPr lang="en-GB" sz="1600" dirty="0"/>
          </a:p>
          <a:p>
            <a:pPr marL="285750" indent="-285750">
              <a:buFontTx/>
              <a:buChar char="-"/>
            </a:pPr>
            <a:r>
              <a:rPr lang="en-GB" sz="1600" dirty="0"/>
              <a:t>Stories from the Anglican Communion about environmental projects (forests, oceans, ice).</a:t>
            </a:r>
          </a:p>
          <a:p>
            <a:pPr marL="285750" indent="-285750">
              <a:buFontTx/>
              <a:buChar char="-"/>
            </a:pPr>
            <a:r>
              <a:rPr lang="en-GB" sz="1600" dirty="0"/>
              <a:t>Feature Anglican voices from around the world, sharing prayers, indigenous wisdom, encouraging action.</a:t>
            </a:r>
          </a:p>
          <a:p>
            <a:pPr marL="285750" indent="-285750">
              <a:buFontTx/>
              <a:buChar char="-"/>
            </a:pPr>
            <a:r>
              <a:rPr lang="en-GB" sz="1600" dirty="0"/>
              <a:t>Prayer and Bible study content on the importance of creation care. </a:t>
            </a:r>
          </a:p>
          <a:p>
            <a:pPr marL="285750" indent="-285750">
              <a:buFontTx/>
              <a:buChar char="-"/>
            </a:pPr>
            <a:r>
              <a:rPr lang="en-GB" sz="1600" dirty="0"/>
              <a:t>Action and advocacy ideas. </a:t>
            </a:r>
            <a:br>
              <a:rPr lang="en-GB" sz="1600" dirty="0"/>
            </a:br>
            <a:endParaRPr lang="en-GB" sz="1600" dirty="0"/>
          </a:p>
          <a:p>
            <a:r>
              <a:rPr lang="en-GB" sz="1600" b="1" dirty="0"/>
              <a:t>Advocacy and ecumenical gatherings</a:t>
            </a:r>
          </a:p>
          <a:p>
            <a:r>
              <a:rPr lang="en-GB" sz="1600" dirty="0"/>
              <a:t>Anglicans will speak up about protecting the lungs of the earth</a:t>
            </a:r>
            <a:r>
              <a:rPr lang="en-GB" sz="1600" i="1" dirty="0"/>
              <a:t> </a:t>
            </a:r>
            <a:r>
              <a:rPr lang="en-GB" sz="1600" dirty="0"/>
              <a:t>through various ecumenical initiatives happening in the lead up to COP30. This includes a pre-COP online press conference, meetings with the UK government supported by Christian Aid and participation in the 10</a:t>
            </a:r>
            <a:r>
              <a:rPr lang="en-GB" sz="1600" baseline="30000" dirty="0"/>
              <a:t>th</a:t>
            </a:r>
            <a:r>
              <a:rPr lang="en-GB" sz="1600" dirty="0"/>
              <a:t> anniversary of Laudato Si. </a:t>
            </a:r>
          </a:p>
          <a:p>
            <a:endParaRPr lang="en-GB" sz="1600" dirty="0"/>
          </a:p>
          <a:p>
            <a:r>
              <a:rPr lang="en-GB" sz="1600" dirty="0"/>
              <a:t> </a:t>
            </a:r>
            <a:r>
              <a:rPr lang="en-GB" sz="1600" b="1" dirty="0"/>
              <a:t>How you can get involved:</a:t>
            </a:r>
          </a:p>
          <a:p>
            <a:endParaRPr lang="en-GB" sz="1600" dirty="0"/>
          </a:p>
          <a:p>
            <a:pPr marL="285750" indent="-285750">
              <a:buFontTx/>
              <a:buChar char="-"/>
            </a:pPr>
            <a:r>
              <a:rPr lang="en-GB" sz="1600" dirty="0"/>
              <a:t>Use and reshare the content on the Anglican Communion social media channels.</a:t>
            </a:r>
          </a:p>
          <a:p>
            <a:pPr marL="285750" indent="-285750">
              <a:buFontTx/>
              <a:buChar char="-"/>
            </a:pPr>
            <a:r>
              <a:rPr lang="en-GB" sz="1600" dirty="0"/>
              <a:t>Promote the calls to action and advocacy in your setting. </a:t>
            </a:r>
          </a:p>
          <a:p>
            <a:pPr marL="285750" indent="-285750">
              <a:buFontTx/>
              <a:buChar char="-"/>
            </a:pPr>
            <a:r>
              <a:rPr lang="en-GB" sz="1600" dirty="0"/>
              <a:t>Share films / comment from your church about how you are protecting the lungs of the earth. </a:t>
            </a:r>
            <a:endParaRPr lang="en-GB" sz="3200" b="1" dirty="0"/>
          </a:p>
        </p:txBody>
      </p:sp>
    </p:spTree>
    <p:extLst>
      <p:ext uri="{BB962C8B-B14F-4D97-AF65-F5344CB8AC3E}">
        <p14:creationId xmlns:p14="http://schemas.microsoft.com/office/powerpoint/2010/main" val="1348151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00DFAC-ED23-4470-53A3-CF7B7C130EE7}"/>
              </a:ext>
            </a:extLst>
          </p:cNvPr>
          <p:cNvSpPr txBox="1"/>
          <p:nvPr/>
        </p:nvSpPr>
        <p:spPr>
          <a:xfrm>
            <a:off x="636813" y="459195"/>
            <a:ext cx="11000015" cy="4832092"/>
          </a:xfrm>
          <a:prstGeom prst="rect">
            <a:avLst/>
          </a:prstGeom>
          <a:noFill/>
        </p:spPr>
        <p:txBody>
          <a:bodyPr wrap="square">
            <a:spAutoFit/>
          </a:bodyPr>
          <a:lstStyle/>
          <a:p>
            <a:r>
              <a:rPr lang="en-GB" sz="2800" b="1" dirty="0"/>
              <a:t>Timings – when will this be running?</a:t>
            </a:r>
          </a:p>
          <a:p>
            <a:endParaRPr lang="en-GB" sz="1600" b="1" dirty="0"/>
          </a:p>
          <a:p>
            <a:r>
              <a:rPr lang="en-GB" b="1" dirty="0">
                <a:highlight>
                  <a:srgbClr val="00FFFF"/>
                </a:highlight>
              </a:rPr>
              <a:t>Phase 2: Mid October to COP30</a:t>
            </a:r>
            <a:br>
              <a:rPr lang="en-GB" b="1" dirty="0">
                <a:highlight>
                  <a:srgbClr val="FFFF00"/>
                </a:highlight>
              </a:rPr>
            </a:br>
            <a:br>
              <a:rPr lang="en-GB" b="1" dirty="0">
                <a:highlight>
                  <a:srgbClr val="FFFF00"/>
                </a:highlight>
              </a:rPr>
            </a:br>
            <a:r>
              <a:rPr lang="en-GB" b="1" dirty="0"/>
              <a:t>Aim: </a:t>
            </a:r>
            <a:r>
              <a:rPr lang="en-GB" dirty="0"/>
              <a:t>Anglicans at COP will advocate for change.</a:t>
            </a:r>
            <a:br>
              <a:rPr lang="en-GB" dirty="0"/>
            </a:br>
            <a:endParaRPr lang="en-GB" dirty="0"/>
          </a:p>
          <a:p>
            <a:r>
              <a:rPr lang="en-GB" b="1" dirty="0"/>
              <a:t>Communications: During this time, the ACO will share social media content on:</a:t>
            </a:r>
          </a:p>
          <a:p>
            <a:endParaRPr lang="en-GB" dirty="0"/>
          </a:p>
          <a:p>
            <a:r>
              <a:rPr lang="en-GB" dirty="0"/>
              <a:t>-     Profiles and quotes from Anglican delegates attending COP30.</a:t>
            </a:r>
          </a:p>
          <a:p>
            <a:pPr marL="285750" indent="-285750">
              <a:buFontTx/>
              <a:buChar char="-"/>
            </a:pPr>
            <a:r>
              <a:rPr lang="en-GB" dirty="0"/>
              <a:t>Voices calling for action and change. </a:t>
            </a:r>
          </a:p>
          <a:p>
            <a:pPr marL="285750" indent="-285750">
              <a:buFontTx/>
              <a:buChar char="-"/>
            </a:pPr>
            <a:r>
              <a:rPr lang="en-GB" dirty="0"/>
              <a:t>News reports from COP30 and what progress is being made.</a:t>
            </a:r>
          </a:p>
          <a:p>
            <a:endParaRPr lang="en-GB" dirty="0"/>
          </a:p>
          <a:p>
            <a:r>
              <a:rPr lang="en-GB" b="1" dirty="0"/>
              <a:t>How you can get involved:</a:t>
            </a:r>
          </a:p>
          <a:p>
            <a:endParaRPr lang="en-GB" dirty="0"/>
          </a:p>
          <a:p>
            <a:pPr marL="285750" indent="-285750">
              <a:buFontTx/>
              <a:buChar char="-"/>
            </a:pPr>
            <a:r>
              <a:rPr lang="en-GB" dirty="0"/>
              <a:t>Send us video messages or clips to feature – or use your own channels and tag the Anglican Communion.</a:t>
            </a:r>
          </a:p>
          <a:p>
            <a:pPr marL="285750" indent="-285750">
              <a:buFontTx/>
              <a:buChar char="-"/>
            </a:pPr>
            <a:r>
              <a:rPr lang="en-GB" dirty="0"/>
              <a:t>Reshare content and press releases to amplify work of Anglicans at COP30. </a:t>
            </a:r>
          </a:p>
        </p:txBody>
      </p:sp>
    </p:spTree>
    <p:extLst>
      <p:ext uri="{BB962C8B-B14F-4D97-AF65-F5344CB8AC3E}">
        <p14:creationId xmlns:p14="http://schemas.microsoft.com/office/powerpoint/2010/main" val="2831529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FA52E-1A75-18E7-0112-A3CAA0B1AEB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9FEFD2C-E696-F3AA-FE2B-52F4BAD16CF9}"/>
              </a:ext>
            </a:extLst>
          </p:cNvPr>
          <p:cNvSpPr/>
          <p:nvPr/>
        </p:nvSpPr>
        <p:spPr>
          <a:xfrm>
            <a:off x="0" y="2639392"/>
            <a:ext cx="12214122" cy="1030908"/>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Text Placeholder 4">
            <a:extLst>
              <a:ext uri="{FF2B5EF4-FFF2-40B4-BE49-F238E27FC236}">
                <a16:creationId xmlns:a16="http://schemas.microsoft.com/office/drawing/2014/main" id="{5174CF8E-5BE3-4B76-0895-390D8D54A03F}"/>
              </a:ext>
            </a:extLst>
          </p:cNvPr>
          <p:cNvSpPr txBox="1">
            <a:spLocks/>
          </p:cNvSpPr>
          <p:nvPr/>
        </p:nvSpPr>
        <p:spPr>
          <a:xfrm>
            <a:off x="724683" y="2861913"/>
            <a:ext cx="11682433"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GB" b="1" dirty="0">
                <a:solidFill>
                  <a:schemeClr val="bg1"/>
                </a:solidFill>
                <a:latin typeface="Lato" panose="020F0502020204030203" pitchFamily="34" charset="0"/>
              </a:rPr>
              <a:t>Share your message about ‘Lungs of the Earth’</a:t>
            </a:r>
            <a:endParaRPr lang="en-GB" sz="2000" b="1" dirty="0">
              <a:solidFill>
                <a:schemeClr val="bg1"/>
              </a:solidFill>
              <a:latin typeface="Lato" panose="020F0502020204030203" pitchFamily="34" charset="0"/>
            </a:endParaRPr>
          </a:p>
        </p:txBody>
      </p:sp>
    </p:spTree>
    <p:extLst>
      <p:ext uri="{BB962C8B-B14F-4D97-AF65-F5344CB8AC3E}">
        <p14:creationId xmlns:p14="http://schemas.microsoft.com/office/powerpoint/2010/main" val="2096518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FCB28-9454-1440-2FB4-0EC686EB770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FE8DEA8-E7EF-F9D6-A434-7E9450D3B6D4}"/>
              </a:ext>
            </a:extLst>
          </p:cNvPr>
          <p:cNvSpPr txBox="1"/>
          <p:nvPr/>
        </p:nvSpPr>
        <p:spPr>
          <a:xfrm>
            <a:off x="636813" y="459195"/>
            <a:ext cx="11370130" cy="5386090"/>
          </a:xfrm>
          <a:prstGeom prst="rect">
            <a:avLst/>
          </a:prstGeom>
          <a:noFill/>
        </p:spPr>
        <p:txBody>
          <a:bodyPr wrap="square">
            <a:spAutoFit/>
          </a:bodyPr>
          <a:lstStyle/>
          <a:p>
            <a:r>
              <a:rPr lang="en-GB" sz="2800" b="1" dirty="0"/>
              <a:t>Video messages</a:t>
            </a:r>
          </a:p>
          <a:p>
            <a:endParaRPr lang="en-GB" sz="2800" b="1" dirty="0"/>
          </a:p>
          <a:p>
            <a:r>
              <a:rPr lang="en-GB" b="1" dirty="0">
                <a:highlight>
                  <a:srgbClr val="00FFFF"/>
                </a:highlight>
              </a:rPr>
              <a:t>How about sharing a video message about the lungs of the earth?</a:t>
            </a:r>
          </a:p>
          <a:p>
            <a:endParaRPr lang="en-GB" b="1" dirty="0">
              <a:highlight>
                <a:srgbClr val="00FFFF"/>
              </a:highlight>
            </a:endParaRPr>
          </a:p>
          <a:p>
            <a:r>
              <a:rPr lang="en-GB" dirty="0"/>
              <a:t>What do you want to tell the world about protecting the lungs of the earth? Share a short message on your social media channels or send us a film to share on the ACO channels. 60 seconds or less. Tell us….</a:t>
            </a:r>
          </a:p>
          <a:p>
            <a:endParaRPr lang="en-GB" dirty="0"/>
          </a:p>
          <a:p>
            <a:r>
              <a:rPr lang="en-GB" i="1" dirty="0"/>
              <a:t>How the ‘lungs of the earth’ are being harmed in your setting and what can the church do to respond?</a:t>
            </a:r>
          </a:p>
          <a:p>
            <a:endParaRPr lang="en-GB" dirty="0"/>
          </a:p>
          <a:p>
            <a:r>
              <a:rPr lang="en-GB" dirty="0"/>
              <a:t>OR</a:t>
            </a:r>
          </a:p>
          <a:p>
            <a:br>
              <a:rPr lang="en-GB" i="1" dirty="0"/>
            </a:br>
            <a:r>
              <a:rPr lang="en-GB" i="1" dirty="0"/>
              <a:t> Share a story about how your church community is protecting the ‘lungs of the earth’.</a:t>
            </a:r>
          </a:p>
          <a:p>
            <a:endParaRPr lang="en-GB" dirty="0"/>
          </a:p>
          <a:p>
            <a:r>
              <a:rPr lang="en-GB" dirty="0"/>
              <a:t>Or </a:t>
            </a:r>
          </a:p>
          <a:p>
            <a:endParaRPr lang="en-GB" dirty="0"/>
          </a:p>
          <a:p>
            <a:r>
              <a:rPr lang="en-GB" i="1" dirty="0"/>
              <a:t>Share a prayer about protecting the ‘lungs of the earth’. </a:t>
            </a:r>
          </a:p>
          <a:p>
            <a:endParaRPr lang="en-GB" i="1" dirty="0"/>
          </a:p>
          <a:p>
            <a:r>
              <a:rPr lang="en-GB" b="1" dirty="0"/>
              <a:t>Email: </a:t>
            </a:r>
            <a:r>
              <a:rPr lang="en-GB" b="1" dirty="0">
                <a:hlinkClick r:id="rId2"/>
              </a:rPr>
              <a:t>news@anglicancommunion.org</a:t>
            </a:r>
            <a:r>
              <a:rPr lang="en-GB" b="1" dirty="0"/>
              <a:t> </a:t>
            </a:r>
          </a:p>
        </p:txBody>
      </p:sp>
    </p:spTree>
    <p:extLst>
      <p:ext uri="{BB962C8B-B14F-4D97-AF65-F5344CB8AC3E}">
        <p14:creationId xmlns:p14="http://schemas.microsoft.com/office/powerpoint/2010/main" val="310632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DDABD-F3FF-A9F7-E60D-F596EF615AA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35F7F3F-9164-3E35-2376-62A89C306300}"/>
              </a:ext>
            </a:extLst>
          </p:cNvPr>
          <p:cNvSpPr/>
          <p:nvPr/>
        </p:nvSpPr>
        <p:spPr>
          <a:xfrm>
            <a:off x="0" y="2639392"/>
            <a:ext cx="12214122" cy="1030908"/>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Text Placeholder 4">
            <a:extLst>
              <a:ext uri="{FF2B5EF4-FFF2-40B4-BE49-F238E27FC236}">
                <a16:creationId xmlns:a16="http://schemas.microsoft.com/office/drawing/2014/main" id="{72835A6D-8A62-C6E2-C3D6-E292AEF5883B}"/>
              </a:ext>
            </a:extLst>
          </p:cNvPr>
          <p:cNvSpPr txBox="1">
            <a:spLocks/>
          </p:cNvSpPr>
          <p:nvPr/>
        </p:nvSpPr>
        <p:spPr>
          <a:xfrm>
            <a:off x="724683" y="2861913"/>
            <a:ext cx="11682433"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GB" b="1" dirty="0">
                <a:solidFill>
                  <a:schemeClr val="bg1"/>
                </a:solidFill>
                <a:latin typeface="Lato" panose="020F0502020204030203" pitchFamily="34" charset="0"/>
              </a:rPr>
              <a:t>Tools to support you</a:t>
            </a:r>
            <a:endParaRPr lang="en-GB" sz="2000" b="1" dirty="0">
              <a:solidFill>
                <a:schemeClr val="bg1"/>
              </a:solidFill>
              <a:latin typeface="Lato" panose="020F0502020204030203" pitchFamily="34" charset="0"/>
            </a:endParaRPr>
          </a:p>
        </p:txBody>
      </p:sp>
    </p:spTree>
    <p:extLst>
      <p:ext uri="{BB962C8B-B14F-4D97-AF65-F5344CB8AC3E}">
        <p14:creationId xmlns:p14="http://schemas.microsoft.com/office/powerpoint/2010/main" val="2366393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08DC3-D323-4B75-241D-CE51B2B6979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0E07390-A0AB-ABF1-A286-36E7EBB024E5}"/>
              </a:ext>
            </a:extLst>
          </p:cNvPr>
          <p:cNvSpPr txBox="1"/>
          <p:nvPr/>
        </p:nvSpPr>
        <p:spPr>
          <a:xfrm>
            <a:off x="639258" y="331097"/>
            <a:ext cx="11000015" cy="2339102"/>
          </a:xfrm>
          <a:prstGeom prst="rect">
            <a:avLst/>
          </a:prstGeom>
          <a:noFill/>
        </p:spPr>
        <p:txBody>
          <a:bodyPr wrap="square">
            <a:spAutoFit/>
          </a:bodyPr>
          <a:lstStyle/>
          <a:p>
            <a:r>
              <a:rPr lang="en-GB" sz="2800" b="1" dirty="0"/>
              <a:t>Follow us on social media</a:t>
            </a:r>
          </a:p>
          <a:p>
            <a:endParaRPr lang="en-GB" sz="2800" b="1" dirty="0"/>
          </a:p>
          <a:p>
            <a:r>
              <a:rPr lang="en-GB" b="1" dirty="0"/>
              <a:t>We’ll be sharing regular content on the Anglican Communion Office social media channels so make sure you are following.</a:t>
            </a:r>
          </a:p>
          <a:p>
            <a:endParaRPr lang="en-GB" b="1" dirty="0"/>
          </a:p>
          <a:p>
            <a:r>
              <a:rPr lang="en-GB" b="1" dirty="0">
                <a:highlight>
                  <a:srgbClr val="00FFFF"/>
                </a:highlight>
              </a:rPr>
              <a:t>Hashtag #Anglicans #LungsOfTheEarth  </a:t>
            </a:r>
          </a:p>
          <a:p>
            <a:endParaRPr lang="en-GB" b="1" dirty="0"/>
          </a:p>
        </p:txBody>
      </p:sp>
      <p:pic>
        <p:nvPicPr>
          <p:cNvPr id="2" name="Picture 1" descr="A white square with blue text&#10;&#10;AI-generated content may be incorrect.">
            <a:extLst>
              <a:ext uri="{FF2B5EF4-FFF2-40B4-BE49-F238E27FC236}">
                <a16:creationId xmlns:a16="http://schemas.microsoft.com/office/drawing/2014/main" id="{E28B9731-1E23-A42D-7A38-F7686977A847}"/>
              </a:ext>
            </a:extLst>
          </p:cNvPr>
          <p:cNvPicPr>
            <a:picLocks noChangeAspect="1"/>
          </p:cNvPicPr>
          <p:nvPr/>
        </p:nvPicPr>
        <p:blipFill>
          <a:blip r:embed="rId2"/>
          <a:stretch>
            <a:fillRect/>
          </a:stretch>
        </p:blipFill>
        <p:spPr>
          <a:xfrm>
            <a:off x="9484430" y="2435649"/>
            <a:ext cx="2459688" cy="2061951"/>
          </a:xfrm>
          <a:prstGeom prst="rect">
            <a:avLst/>
          </a:prstGeom>
        </p:spPr>
      </p:pic>
      <p:pic>
        <p:nvPicPr>
          <p:cNvPr id="4" name="Picture 3" descr="A square white sign with blue and green text&#10;&#10;AI-generated content may be incorrect.">
            <a:extLst>
              <a:ext uri="{FF2B5EF4-FFF2-40B4-BE49-F238E27FC236}">
                <a16:creationId xmlns:a16="http://schemas.microsoft.com/office/drawing/2014/main" id="{F959FACE-1C28-27A4-08F6-68D872BD87E8}"/>
              </a:ext>
            </a:extLst>
          </p:cNvPr>
          <p:cNvPicPr>
            <a:picLocks noChangeAspect="1"/>
          </p:cNvPicPr>
          <p:nvPr/>
        </p:nvPicPr>
        <p:blipFill>
          <a:blip r:embed="rId3"/>
          <a:stretch>
            <a:fillRect/>
          </a:stretch>
        </p:blipFill>
        <p:spPr>
          <a:xfrm>
            <a:off x="6776103" y="2389998"/>
            <a:ext cx="2459688" cy="2061951"/>
          </a:xfrm>
          <a:prstGeom prst="rect">
            <a:avLst/>
          </a:prstGeom>
        </p:spPr>
      </p:pic>
      <p:pic>
        <p:nvPicPr>
          <p:cNvPr id="5" name="Picture 4" descr="A white square with blue text&#10;&#10;AI-generated content may be incorrect.">
            <a:extLst>
              <a:ext uri="{FF2B5EF4-FFF2-40B4-BE49-F238E27FC236}">
                <a16:creationId xmlns:a16="http://schemas.microsoft.com/office/drawing/2014/main" id="{FE4878DB-3164-4CAD-940D-3945C5D5B389}"/>
              </a:ext>
            </a:extLst>
          </p:cNvPr>
          <p:cNvPicPr>
            <a:picLocks noChangeAspect="1"/>
          </p:cNvPicPr>
          <p:nvPr/>
        </p:nvPicPr>
        <p:blipFill>
          <a:blip r:embed="rId4"/>
          <a:stretch>
            <a:fillRect/>
          </a:stretch>
        </p:blipFill>
        <p:spPr>
          <a:xfrm>
            <a:off x="3894597" y="2389998"/>
            <a:ext cx="2459688" cy="2061951"/>
          </a:xfrm>
          <a:prstGeom prst="rect">
            <a:avLst/>
          </a:prstGeom>
        </p:spPr>
      </p:pic>
      <p:sp>
        <p:nvSpPr>
          <p:cNvPr id="6" name="Title 1">
            <a:extLst>
              <a:ext uri="{FF2B5EF4-FFF2-40B4-BE49-F238E27FC236}">
                <a16:creationId xmlns:a16="http://schemas.microsoft.com/office/drawing/2014/main" id="{AB077C0B-2E6E-B395-A4C9-9B46A186FD74}"/>
              </a:ext>
            </a:extLst>
          </p:cNvPr>
          <p:cNvSpPr txBox="1">
            <a:spLocks/>
          </p:cNvSpPr>
          <p:nvPr/>
        </p:nvSpPr>
        <p:spPr>
          <a:xfrm>
            <a:off x="650691" y="2439050"/>
            <a:ext cx="3267901" cy="1055452"/>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10000"/>
              </a:lnSpc>
            </a:pPr>
            <a:r>
              <a:rPr lang="en-GB" sz="1800" dirty="0">
                <a:solidFill>
                  <a:srgbClr val="0E186F"/>
                </a:solidFill>
                <a:latin typeface="Arial" panose="020B0604020202020204" pitchFamily="34" charset="0"/>
              </a:rPr>
              <a:t>Facebook</a:t>
            </a:r>
            <a:endParaRPr lang="en-US" sz="1800" dirty="0">
              <a:solidFill>
                <a:srgbClr val="0E186F"/>
              </a:solidFill>
              <a:latin typeface="Arial" panose="020B0604020202020204" pitchFamily="34" charset="0"/>
            </a:endParaRPr>
          </a:p>
        </p:txBody>
      </p:sp>
      <p:sp>
        <p:nvSpPr>
          <p:cNvPr id="7" name="Title 1">
            <a:extLst>
              <a:ext uri="{FF2B5EF4-FFF2-40B4-BE49-F238E27FC236}">
                <a16:creationId xmlns:a16="http://schemas.microsoft.com/office/drawing/2014/main" id="{1ACC021E-0079-2BEB-87A7-CB8A319311DA}"/>
              </a:ext>
            </a:extLst>
          </p:cNvPr>
          <p:cNvSpPr txBox="1">
            <a:spLocks/>
          </p:cNvSpPr>
          <p:nvPr/>
        </p:nvSpPr>
        <p:spPr>
          <a:xfrm>
            <a:off x="650692" y="3164344"/>
            <a:ext cx="2944984" cy="1055452"/>
          </a:xfrm>
          <a:prstGeom prst="rect">
            <a:avLst/>
          </a:prstGeom>
          <a:noFill/>
        </p:spPr>
        <p:txBody>
          <a:bodyPr vert="horz" lIns="91440" tIns="45720" rIns="91440" bIns="45720" rtlCol="0" anchor="t">
            <a:no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00000"/>
              </a:lnSpc>
            </a:pPr>
            <a:r>
              <a:rPr lang="en-GB" sz="1800" dirty="0">
                <a:solidFill>
                  <a:srgbClr val="0E186F"/>
                </a:solidFill>
                <a:latin typeface="Arial" panose="020B0604020202020204" pitchFamily="34" charset="0"/>
              </a:rPr>
              <a:t>Instagram	</a:t>
            </a:r>
            <a:endParaRPr lang="en-US" sz="1800" dirty="0">
              <a:solidFill>
                <a:srgbClr val="0E186F"/>
              </a:solidFill>
              <a:latin typeface="Arial" panose="020B0604020202020204" pitchFamily="34" charset="0"/>
            </a:endParaRPr>
          </a:p>
        </p:txBody>
      </p:sp>
      <p:sp>
        <p:nvSpPr>
          <p:cNvPr id="8" name="Title 1">
            <a:extLst>
              <a:ext uri="{FF2B5EF4-FFF2-40B4-BE49-F238E27FC236}">
                <a16:creationId xmlns:a16="http://schemas.microsoft.com/office/drawing/2014/main" id="{9D279D02-AD4E-0B1E-6DEF-E920E499387F}"/>
              </a:ext>
            </a:extLst>
          </p:cNvPr>
          <p:cNvSpPr txBox="1">
            <a:spLocks/>
          </p:cNvSpPr>
          <p:nvPr/>
        </p:nvSpPr>
        <p:spPr>
          <a:xfrm>
            <a:off x="695142" y="3924223"/>
            <a:ext cx="2307948" cy="1055452"/>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00000"/>
              </a:lnSpc>
            </a:pPr>
            <a:r>
              <a:rPr lang="en-GB" sz="1800" dirty="0">
                <a:solidFill>
                  <a:srgbClr val="0E186F"/>
                </a:solidFill>
                <a:latin typeface="Arial" panose="020B0604020202020204" pitchFamily="34" charset="0"/>
              </a:rPr>
              <a:t>x</a:t>
            </a:r>
            <a:endParaRPr lang="en-US" sz="1800" dirty="0">
              <a:solidFill>
                <a:srgbClr val="0E186F"/>
              </a:solidFill>
              <a:latin typeface="Arial" panose="020B0604020202020204" pitchFamily="34" charset="0"/>
            </a:endParaRPr>
          </a:p>
        </p:txBody>
      </p:sp>
      <p:sp>
        <p:nvSpPr>
          <p:cNvPr id="10" name="Title 1">
            <a:extLst>
              <a:ext uri="{FF2B5EF4-FFF2-40B4-BE49-F238E27FC236}">
                <a16:creationId xmlns:a16="http://schemas.microsoft.com/office/drawing/2014/main" id="{B74AA829-27C3-7611-B3B1-E8E61DA7F336}"/>
              </a:ext>
            </a:extLst>
          </p:cNvPr>
          <p:cNvSpPr txBox="1">
            <a:spLocks/>
          </p:cNvSpPr>
          <p:nvPr/>
        </p:nvSpPr>
        <p:spPr>
          <a:xfrm>
            <a:off x="650692" y="2713904"/>
            <a:ext cx="3267901" cy="605693"/>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10000"/>
              </a:lnSpc>
            </a:pPr>
            <a:r>
              <a:rPr lang="en-US" sz="1800" b="0" dirty="0">
                <a:solidFill>
                  <a:schemeClr val="tx1"/>
                </a:solidFill>
                <a:latin typeface="Arial" panose="020B0604020202020204" pitchFamily="34" charset="0"/>
              </a:rPr>
              <a:t>@TheAnglicanCommunion</a:t>
            </a:r>
          </a:p>
        </p:txBody>
      </p:sp>
      <p:sp>
        <p:nvSpPr>
          <p:cNvPr id="11" name="Title 1">
            <a:extLst>
              <a:ext uri="{FF2B5EF4-FFF2-40B4-BE49-F238E27FC236}">
                <a16:creationId xmlns:a16="http://schemas.microsoft.com/office/drawing/2014/main" id="{768C16C7-B202-01F3-B8FD-192B52DA1939}"/>
              </a:ext>
            </a:extLst>
          </p:cNvPr>
          <p:cNvSpPr txBox="1">
            <a:spLocks/>
          </p:cNvSpPr>
          <p:nvPr/>
        </p:nvSpPr>
        <p:spPr>
          <a:xfrm>
            <a:off x="639258" y="3460921"/>
            <a:ext cx="2944984" cy="605693"/>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10000"/>
              </a:lnSpc>
            </a:pPr>
            <a:r>
              <a:rPr lang="en-US" sz="1800" b="0" dirty="0">
                <a:solidFill>
                  <a:schemeClr val="tx1"/>
                </a:solidFill>
                <a:latin typeface="Arial" panose="020B0604020202020204" pitchFamily="34" charset="0"/>
              </a:rPr>
              <a:t>@AnglicanCommunion</a:t>
            </a:r>
          </a:p>
        </p:txBody>
      </p:sp>
      <p:sp>
        <p:nvSpPr>
          <p:cNvPr id="12" name="Title 1">
            <a:extLst>
              <a:ext uri="{FF2B5EF4-FFF2-40B4-BE49-F238E27FC236}">
                <a16:creationId xmlns:a16="http://schemas.microsoft.com/office/drawing/2014/main" id="{96B472AE-BD9D-2B13-7733-CC2167CC730B}"/>
              </a:ext>
            </a:extLst>
          </p:cNvPr>
          <p:cNvSpPr txBox="1">
            <a:spLocks/>
          </p:cNvSpPr>
          <p:nvPr/>
        </p:nvSpPr>
        <p:spPr>
          <a:xfrm>
            <a:off x="639258" y="4181714"/>
            <a:ext cx="2307948" cy="605693"/>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10000"/>
              </a:lnSpc>
            </a:pPr>
            <a:r>
              <a:rPr lang="en-US" sz="1800" b="0" dirty="0">
                <a:solidFill>
                  <a:schemeClr val="tx1"/>
                </a:solidFill>
                <a:latin typeface="Arial" panose="020B0604020202020204" pitchFamily="34" charset="0"/>
              </a:rPr>
              <a:t>@AnglicanWorld</a:t>
            </a:r>
          </a:p>
        </p:txBody>
      </p:sp>
      <p:sp>
        <p:nvSpPr>
          <p:cNvPr id="9" name="Title 1">
            <a:extLst>
              <a:ext uri="{FF2B5EF4-FFF2-40B4-BE49-F238E27FC236}">
                <a16:creationId xmlns:a16="http://schemas.microsoft.com/office/drawing/2014/main" id="{6A249D59-7C25-108D-B8A2-3536FBF1052B}"/>
              </a:ext>
            </a:extLst>
          </p:cNvPr>
          <p:cNvSpPr txBox="1">
            <a:spLocks/>
          </p:cNvSpPr>
          <p:nvPr/>
        </p:nvSpPr>
        <p:spPr>
          <a:xfrm>
            <a:off x="639258" y="4817048"/>
            <a:ext cx="10377192" cy="1297850"/>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rgbClr val="501C59"/>
                </a:solidFill>
                <a:latin typeface="Bebas Neue Bold" pitchFamily="2" charset="77"/>
                <a:ea typeface="+mj-ea"/>
                <a:cs typeface="+mj-cs"/>
              </a:defRPr>
            </a:lvl1pPr>
          </a:lstStyle>
          <a:p>
            <a:pPr>
              <a:lnSpc>
                <a:spcPct val="110000"/>
              </a:lnSpc>
            </a:pPr>
            <a:r>
              <a:rPr lang="en-GB" sz="1600" dirty="0">
                <a:solidFill>
                  <a:srgbClr val="0E186F"/>
                </a:solidFill>
                <a:latin typeface="Arial" panose="020B0604020202020204" pitchFamily="34" charset="0"/>
              </a:rPr>
              <a:t>Or visit the lungs of the earth page on the Anglican Communion website and download some shareable assets and resources: anglicancommunion.org/</a:t>
            </a:r>
            <a:r>
              <a:rPr lang="en-GB" sz="1600" dirty="0" err="1">
                <a:solidFill>
                  <a:srgbClr val="0E186F"/>
                </a:solidFill>
                <a:latin typeface="Arial" panose="020B0604020202020204" pitchFamily="34" charset="0"/>
              </a:rPr>
              <a:t>lungsoftheearth</a:t>
            </a:r>
            <a:endParaRPr lang="en-GB" sz="1600" dirty="0">
              <a:solidFill>
                <a:srgbClr val="0E186F"/>
              </a:solidFill>
              <a:latin typeface="Arial" panose="020B0604020202020204" pitchFamily="34" charset="0"/>
            </a:endParaRPr>
          </a:p>
          <a:p>
            <a:pPr>
              <a:lnSpc>
                <a:spcPct val="110000"/>
              </a:lnSpc>
            </a:pPr>
            <a:r>
              <a:rPr lang="en-GB" sz="1600" dirty="0">
                <a:solidFill>
                  <a:srgbClr val="0E186F"/>
                </a:solidFill>
                <a:latin typeface="Arial" panose="020B0604020202020204" pitchFamily="34" charset="0"/>
              </a:rPr>
              <a:t>Email us with your stories and quotes: news@anglicancommunion.org</a:t>
            </a:r>
            <a:endParaRPr lang="en-US" sz="1600" dirty="0">
              <a:solidFill>
                <a:srgbClr val="0E186F"/>
              </a:solidFill>
              <a:latin typeface="Arial" panose="020B0604020202020204" pitchFamily="34" charset="0"/>
            </a:endParaRPr>
          </a:p>
        </p:txBody>
      </p:sp>
    </p:spTree>
    <p:extLst>
      <p:ext uri="{BB962C8B-B14F-4D97-AF65-F5344CB8AC3E}">
        <p14:creationId xmlns:p14="http://schemas.microsoft.com/office/powerpoint/2010/main" val="2463791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
            <a:extLst>
              <a:ext uri="{FF2B5EF4-FFF2-40B4-BE49-F238E27FC236}">
                <a16:creationId xmlns:a16="http://schemas.microsoft.com/office/drawing/2014/main" id="{89523893-2A85-B63C-0E07-2A5713A90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7" name="Rectangle 2">
            <a:extLst>
              <a:ext uri="{FF2B5EF4-FFF2-40B4-BE49-F238E27FC236}">
                <a16:creationId xmlns:a16="http://schemas.microsoft.com/office/drawing/2014/main" id="{6DB4A8CF-165F-CE77-F5EC-4D261CBE32B1}"/>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Rectangle 17">
            <a:extLst>
              <a:ext uri="{FF2B5EF4-FFF2-40B4-BE49-F238E27FC236}">
                <a16:creationId xmlns:a16="http://schemas.microsoft.com/office/drawing/2014/main" id="{72D4ABE5-4BF0-6BD8-EE29-60A7F89A0253}"/>
              </a:ext>
            </a:extLst>
          </p:cNvPr>
          <p:cNvSpPr/>
          <p:nvPr/>
        </p:nvSpPr>
        <p:spPr>
          <a:xfrm>
            <a:off x="-22122" y="2144092"/>
            <a:ext cx="12214122" cy="1030908"/>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Text Placeholder 4">
            <a:extLst>
              <a:ext uri="{FF2B5EF4-FFF2-40B4-BE49-F238E27FC236}">
                <a16:creationId xmlns:a16="http://schemas.microsoft.com/office/drawing/2014/main" id="{0F815630-496C-2498-B796-FF23B3DD992B}"/>
              </a:ext>
            </a:extLst>
          </p:cNvPr>
          <p:cNvSpPr txBox="1">
            <a:spLocks/>
          </p:cNvSpPr>
          <p:nvPr/>
        </p:nvSpPr>
        <p:spPr>
          <a:xfrm>
            <a:off x="232661" y="2226913"/>
            <a:ext cx="11682433"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r>
              <a:rPr lang="en-GB" b="1" dirty="0">
                <a:solidFill>
                  <a:schemeClr val="bg1"/>
                </a:solidFill>
                <a:latin typeface="Lato" panose="020F0502020204030203" pitchFamily="34" charset="0"/>
              </a:rPr>
              <a:t>Restore and protect the lungs of the earth</a:t>
            </a:r>
            <a:br>
              <a:rPr lang="en-GB" b="1" dirty="0">
                <a:solidFill>
                  <a:schemeClr val="bg1"/>
                </a:solidFill>
                <a:latin typeface="Lato" panose="020F0502020204030203" pitchFamily="34" charset="0"/>
              </a:rPr>
            </a:br>
            <a:r>
              <a:rPr lang="en-GB" sz="2000" b="1" dirty="0">
                <a:solidFill>
                  <a:schemeClr val="bg1"/>
                </a:solidFill>
                <a:latin typeface="Lato" panose="020F0502020204030203" pitchFamily="34" charset="0"/>
              </a:rPr>
              <a:t>Supporting Anglican advocacy leading up to COP30: Oceans, Forests and Ice Caps.</a:t>
            </a:r>
          </a:p>
        </p:txBody>
      </p:sp>
    </p:spTree>
    <p:extLst>
      <p:ext uri="{BB962C8B-B14F-4D97-AF65-F5344CB8AC3E}">
        <p14:creationId xmlns:p14="http://schemas.microsoft.com/office/powerpoint/2010/main" val="996575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A18A3-D8B1-80C2-697D-76BFC0397A8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B5244F7-7629-0462-8D13-1205642A40FE}"/>
              </a:ext>
            </a:extLst>
          </p:cNvPr>
          <p:cNvSpPr/>
          <p:nvPr/>
        </p:nvSpPr>
        <p:spPr>
          <a:xfrm>
            <a:off x="0" y="2639392"/>
            <a:ext cx="12214122" cy="1030908"/>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Text Placeholder 4">
            <a:extLst>
              <a:ext uri="{FF2B5EF4-FFF2-40B4-BE49-F238E27FC236}">
                <a16:creationId xmlns:a16="http://schemas.microsoft.com/office/drawing/2014/main" id="{2A474B63-D6D1-7FA6-4EE6-362CC283EA97}"/>
              </a:ext>
            </a:extLst>
          </p:cNvPr>
          <p:cNvSpPr txBox="1">
            <a:spLocks/>
          </p:cNvSpPr>
          <p:nvPr/>
        </p:nvSpPr>
        <p:spPr>
          <a:xfrm>
            <a:off x="724683" y="2861913"/>
            <a:ext cx="11682433"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GB" b="1" dirty="0">
                <a:solidFill>
                  <a:schemeClr val="bg1"/>
                </a:solidFill>
                <a:latin typeface="Lato" panose="020F0502020204030203" pitchFamily="34" charset="0"/>
              </a:rPr>
              <a:t>What is ‘Lungs of the Earth’ about?</a:t>
            </a:r>
            <a:endParaRPr lang="en-GB" sz="2000" b="1" dirty="0">
              <a:solidFill>
                <a:schemeClr val="bg1"/>
              </a:solidFill>
              <a:latin typeface="Lato" panose="020F0502020204030203" pitchFamily="34" charset="0"/>
            </a:endParaRPr>
          </a:p>
        </p:txBody>
      </p:sp>
    </p:spTree>
    <p:extLst>
      <p:ext uri="{BB962C8B-B14F-4D97-AF65-F5344CB8AC3E}">
        <p14:creationId xmlns:p14="http://schemas.microsoft.com/office/powerpoint/2010/main" val="1552136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78B1B9-FDB9-5513-7F9B-A2084664DE32}"/>
              </a:ext>
            </a:extLst>
          </p:cNvPr>
          <p:cNvSpPr txBox="1"/>
          <p:nvPr/>
        </p:nvSpPr>
        <p:spPr>
          <a:xfrm>
            <a:off x="628650" y="141255"/>
            <a:ext cx="10934700" cy="6309420"/>
          </a:xfrm>
          <a:prstGeom prst="rect">
            <a:avLst/>
          </a:prstGeom>
          <a:noFill/>
        </p:spPr>
        <p:txBody>
          <a:bodyPr wrap="square" rtlCol="0">
            <a:spAutoFit/>
          </a:bodyPr>
          <a:lstStyle/>
          <a:p>
            <a:r>
              <a:rPr lang="en-GB" sz="2800" b="1" dirty="0"/>
              <a:t>Lungs of the Earth - a call for action and advocacy</a:t>
            </a:r>
          </a:p>
          <a:p>
            <a:endParaRPr lang="en-GB" sz="1600" i="1" dirty="0"/>
          </a:p>
          <a:p>
            <a:r>
              <a:rPr lang="en-GB" i="1" dirty="0"/>
              <a:t>‘</a:t>
            </a:r>
            <a:r>
              <a:rPr lang="en-GB" dirty="0"/>
              <a:t>Lungs of the earth’ is a call for environmental action and advocacy. It invites Anglicans to ‘Restore and Protect the Lungs of the World’ with a particular focus on three vital ecosystems which act as lungs of the earth: oceans, forests and ice caps.</a:t>
            </a:r>
          </a:p>
          <a:p>
            <a:endParaRPr lang="en-GB" dirty="0"/>
          </a:p>
          <a:p>
            <a:pPr marL="285750" indent="-285750">
              <a:buFont typeface="Arial" panose="020B0604020202020204" pitchFamily="34" charset="0"/>
              <a:buChar char="•"/>
            </a:pPr>
            <a:r>
              <a:rPr lang="en-GB" dirty="0"/>
              <a:t>Oceans &amp; Coral: Generate oxygen, store carbon and support marine life</a:t>
            </a:r>
          </a:p>
          <a:p>
            <a:pPr marL="285750" indent="-285750">
              <a:buFont typeface="Arial" panose="020B0604020202020204" pitchFamily="34" charset="0"/>
              <a:buChar char="•"/>
            </a:pPr>
            <a:r>
              <a:rPr lang="en-GB" dirty="0"/>
              <a:t>Forests: Absorb carbon dioxide and produce oxygen.</a:t>
            </a:r>
          </a:p>
          <a:p>
            <a:pPr marL="285750" indent="-285750">
              <a:buFont typeface="Arial" panose="020B0604020202020204" pitchFamily="34" charset="0"/>
              <a:buChar char="•"/>
            </a:pPr>
            <a:r>
              <a:rPr lang="en-GB" dirty="0"/>
              <a:t>Ice caps &amp; frozen regions: Reflect sunlight, regulate ocean currents and slow global warming. </a:t>
            </a:r>
            <a:br>
              <a:rPr lang="en-GB" dirty="0"/>
            </a:br>
            <a:endParaRPr lang="en-GB" dirty="0"/>
          </a:p>
          <a:p>
            <a:r>
              <a:rPr lang="en-GB" dirty="0"/>
              <a:t>Due to environmental damage, the lungs of the earth are at risk, with huge implications for people and planet.</a:t>
            </a:r>
          </a:p>
          <a:p>
            <a:endParaRPr lang="en-GB" dirty="0"/>
          </a:p>
          <a:p>
            <a:r>
              <a:rPr lang="en-GB" dirty="0"/>
              <a:t>The advocacy focused on oceans, forests and ice caps has been developed with Anglican environmental advocates around the world, particularly indigenous Anglicans. It will reflect the wisdom, traditions and sustainable practices of indigenous communities in caring for the planet.</a:t>
            </a:r>
          </a:p>
          <a:p>
            <a:endParaRPr lang="en-GB" dirty="0"/>
          </a:p>
          <a:p>
            <a:r>
              <a:rPr lang="en-GB" dirty="0"/>
              <a:t>Highlighting the work of Anglican churches working to protect forest, marine and polar ecosystems, </a:t>
            </a:r>
            <a:r>
              <a:rPr lang="en-GB" i="1" dirty="0"/>
              <a:t>‘</a:t>
            </a:r>
            <a:r>
              <a:rPr lang="en-GB" dirty="0"/>
              <a:t>Lungs of the Earth’ will grow awareness and share good practice in responding to the environmental crisis. It also ties in with Anglican advocacy in the lead-up to COP30, which will meet in Brazil in November 2025. </a:t>
            </a:r>
          </a:p>
          <a:p>
            <a:endParaRPr lang="en-GB" dirty="0"/>
          </a:p>
          <a:p>
            <a:br>
              <a:rPr lang="en-GB" dirty="0"/>
            </a:br>
            <a:endParaRPr lang="en-GB" dirty="0"/>
          </a:p>
        </p:txBody>
      </p:sp>
    </p:spTree>
    <p:extLst>
      <p:ext uri="{BB962C8B-B14F-4D97-AF65-F5344CB8AC3E}">
        <p14:creationId xmlns:p14="http://schemas.microsoft.com/office/powerpoint/2010/main" val="337342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11970-25FE-CA7D-87F9-4BD1D0C5126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2872552-DD8C-D9FF-5396-4D45B59A2823}"/>
              </a:ext>
            </a:extLst>
          </p:cNvPr>
          <p:cNvSpPr/>
          <p:nvPr/>
        </p:nvSpPr>
        <p:spPr>
          <a:xfrm>
            <a:off x="-22122" y="2707110"/>
            <a:ext cx="12214122" cy="1257694"/>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Text Placeholder 4">
            <a:extLst>
              <a:ext uri="{FF2B5EF4-FFF2-40B4-BE49-F238E27FC236}">
                <a16:creationId xmlns:a16="http://schemas.microsoft.com/office/drawing/2014/main" id="{9666C8E4-7F84-6757-7F91-796885BF92AC}"/>
              </a:ext>
            </a:extLst>
          </p:cNvPr>
          <p:cNvSpPr txBox="1">
            <a:spLocks/>
          </p:cNvSpPr>
          <p:nvPr/>
        </p:nvSpPr>
        <p:spPr>
          <a:xfrm>
            <a:off x="724683" y="2861913"/>
            <a:ext cx="9126888"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GB" b="1" dirty="0">
                <a:solidFill>
                  <a:schemeClr val="bg1"/>
                </a:solidFill>
                <a:latin typeface="Lato" panose="020F0502020204030203" pitchFamily="34" charset="0"/>
              </a:rPr>
              <a:t>What is the aim of the ‘Lungs of the Earth’ call to action and advocacy?</a:t>
            </a:r>
            <a:endParaRPr lang="en-GB" sz="2000" b="1" dirty="0">
              <a:solidFill>
                <a:schemeClr val="bg1"/>
              </a:solidFill>
              <a:latin typeface="Lato" panose="020F0502020204030203" pitchFamily="34" charset="0"/>
            </a:endParaRPr>
          </a:p>
        </p:txBody>
      </p:sp>
    </p:spTree>
    <p:extLst>
      <p:ext uri="{BB962C8B-B14F-4D97-AF65-F5344CB8AC3E}">
        <p14:creationId xmlns:p14="http://schemas.microsoft.com/office/powerpoint/2010/main" val="1967624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F59EA-780B-392F-B449-10C56E35CDB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A602644-F942-8C4B-E13E-DC5FA08B4156}"/>
              </a:ext>
            </a:extLst>
          </p:cNvPr>
          <p:cNvSpPr txBox="1"/>
          <p:nvPr/>
        </p:nvSpPr>
        <p:spPr>
          <a:xfrm>
            <a:off x="616080" y="586624"/>
            <a:ext cx="10642600" cy="4832092"/>
          </a:xfrm>
          <a:prstGeom prst="rect">
            <a:avLst/>
          </a:prstGeom>
          <a:noFill/>
        </p:spPr>
        <p:txBody>
          <a:bodyPr wrap="square" rtlCol="0">
            <a:spAutoFit/>
          </a:bodyPr>
          <a:lstStyle/>
          <a:p>
            <a:r>
              <a:rPr lang="en-GB" sz="2800" b="1" dirty="0"/>
              <a:t>Aim of initiative</a:t>
            </a:r>
            <a:br>
              <a:rPr lang="en-GB" sz="2800" b="1" dirty="0"/>
            </a:br>
            <a:endParaRPr lang="en-GB" sz="2800" dirty="0"/>
          </a:p>
          <a:p>
            <a:pPr lvl="0"/>
            <a:r>
              <a:rPr lang="en-GB" b="1" dirty="0"/>
              <a:t>Awareness: </a:t>
            </a:r>
            <a:r>
              <a:rPr lang="en-GB" dirty="0"/>
              <a:t>Grow awareness for how environmental crises are impacting God’s earth, with particular reference to Oceans, Forests and Ice as vital lungs of the earth. </a:t>
            </a:r>
            <a:br>
              <a:rPr lang="en-GB" dirty="0"/>
            </a:br>
            <a:endParaRPr lang="en-GB" dirty="0"/>
          </a:p>
          <a:p>
            <a:pPr lvl="0"/>
            <a:r>
              <a:rPr lang="en-GB" b="1" dirty="0"/>
              <a:t>Action and Advocacy: </a:t>
            </a:r>
            <a:r>
              <a:rPr lang="en-GB" dirty="0"/>
              <a:t>Engage Anglicans in restorative actions that heal God's world, and in advocacy and lobbying efforts that challenge governments and corporations when they damage ecosystems and harm the communities that depend on them.</a:t>
            </a:r>
            <a:br>
              <a:rPr lang="en-GB" dirty="0"/>
            </a:br>
            <a:endParaRPr lang="en-GB" dirty="0"/>
          </a:p>
          <a:p>
            <a:pPr lvl="0"/>
            <a:r>
              <a:rPr lang="en-GB" b="1" dirty="0"/>
              <a:t>Prayer: </a:t>
            </a:r>
            <a:r>
              <a:rPr lang="en-GB" dirty="0"/>
              <a:t>Promote prayer and scriptural references that help build a theology of creation care. </a:t>
            </a:r>
            <a:br>
              <a:rPr lang="en-GB" dirty="0"/>
            </a:br>
            <a:endParaRPr lang="en-GB" dirty="0"/>
          </a:p>
          <a:p>
            <a:pPr lvl="0"/>
            <a:r>
              <a:rPr lang="en-GB" b="1" dirty="0"/>
              <a:t>Representation: </a:t>
            </a:r>
            <a:r>
              <a:rPr lang="en-GB" dirty="0"/>
              <a:t>Represent the voices of Anglicans who are on the front line of the environmental crisis and disaster response, learning from their wisdom and responding to their call for action. </a:t>
            </a:r>
            <a:br>
              <a:rPr lang="en-GB" dirty="0"/>
            </a:br>
            <a:endParaRPr lang="en-GB" dirty="0"/>
          </a:p>
          <a:p>
            <a:pPr lvl="0"/>
            <a:r>
              <a:rPr lang="en-GB" b="1" dirty="0"/>
              <a:t>Report on faith groups at COP30: </a:t>
            </a:r>
            <a:r>
              <a:rPr lang="en-GB" dirty="0"/>
              <a:t>Share how faith groups at COP30 are advocating for change, amplifying their voices and advocacy. </a:t>
            </a:r>
          </a:p>
        </p:txBody>
      </p:sp>
    </p:spTree>
    <p:extLst>
      <p:ext uri="{BB962C8B-B14F-4D97-AF65-F5344CB8AC3E}">
        <p14:creationId xmlns:p14="http://schemas.microsoft.com/office/powerpoint/2010/main" val="2084796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E7238-8D7E-949E-200A-90A9C5F7336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3242664D-7C23-87DE-4224-E096BA0A7F0B}"/>
              </a:ext>
            </a:extLst>
          </p:cNvPr>
          <p:cNvSpPr/>
          <p:nvPr/>
        </p:nvSpPr>
        <p:spPr>
          <a:xfrm>
            <a:off x="-11061" y="2627280"/>
            <a:ext cx="12214122" cy="1137951"/>
          </a:xfrm>
          <a:prstGeom prst="rect">
            <a:avLst/>
          </a:prstGeom>
          <a:solidFill>
            <a:srgbClr val="27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Text Placeholder 4">
            <a:extLst>
              <a:ext uri="{FF2B5EF4-FFF2-40B4-BE49-F238E27FC236}">
                <a16:creationId xmlns:a16="http://schemas.microsoft.com/office/drawing/2014/main" id="{750A6D78-36A6-0A69-06EE-04B6E37E870E}"/>
              </a:ext>
            </a:extLst>
          </p:cNvPr>
          <p:cNvSpPr txBox="1">
            <a:spLocks/>
          </p:cNvSpPr>
          <p:nvPr/>
        </p:nvSpPr>
        <p:spPr>
          <a:xfrm>
            <a:off x="638056" y="2722212"/>
            <a:ext cx="11682433" cy="948088"/>
          </a:xfrm>
          <a:prstGeom prst="rect">
            <a:avLst/>
          </a:prstGeom>
        </p:spPr>
        <p:txBody>
          <a:bodyPr vert="horz" lIns="90000" tIns="45720" rIns="91440" bIns="45720" rtlCol="0">
            <a:noAutofit/>
          </a:bodyPr>
          <a:lstStyle>
            <a:lvl1pPr marL="0" indent="0" algn="r" defTabSz="914400" rtl="0" eaLnBrk="1" latinLnBrk="0" hangingPunct="1">
              <a:lnSpc>
                <a:spcPct val="90000"/>
              </a:lnSpc>
              <a:spcBef>
                <a:spcPts val="1000"/>
              </a:spcBef>
              <a:spcAft>
                <a:spcPts val="2500"/>
              </a:spcAft>
              <a:buFontTx/>
              <a:buNone/>
              <a:defRPr sz="3200" kern="1200" baseline="0">
                <a:solidFill>
                  <a:srgbClr val="D6C38E"/>
                </a:solidFill>
                <a:latin typeface="Georgia" panose="02040502050405020303" pitchFamily="18" charset="0"/>
                <a:ea typeface="+mn-ea"/>
                <a:cs typeface="+mn-cs"/>
              </a:defRPr>
            </a:lvl1pPr>
            <a:lvl2pPr marL="0" indent="0" algn="l" defTabSz="914400" rtl="0" eaLnBrk="1" latinLnBrk="0" hangingPunct="1">
              <a:lnSpc>
                <a:spcPct val="100000"/>
              </a:lnSpc>
              <a:spcBef>
                <a:spcPts val="0"/>
              </a:spcBef>
              <a:spcAft>
                <a:spcPts val="1200"/>
              </a:spcAft>
              <a:buFontTx/>
              <a:buNone/>
              <a:defRPr sz="1200" b="1" i="0" kern="1200" baseline="0">
                <a:solidFill>
                  <a:schemeClr val="tx1"/>
                </a:solidFill>
                <a:latin typeface="Arial" panose="020B0604020202020204" pitchFamily="34" charset="0"/>
                <a:ea typeface="+mn-ea"/>
                <a:cs typeface="+mn-cs"/>
              </a:defRPr>
            </a:lvl2pPr>
            <a:lvl3pPr marL="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3pPr>
            <a:lvl4pPr marL="16002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4pPr>
            <a:lvl5pPr marL="2057400" indent="0" algn="l" defTabSz="914400" rtl="0" eaLnBrk="1" latinLnBrk="0" hangingPunct="1">
              <a:lnSpc>
                <a:spcPct val="100000"/>
              </a:lnSpc>
              <a:spcBef>
                <a:spcPts val="0"/>
              </a:spcBef>
              <a:spcAft>
                <a:spcPts val="1200"/>
              </a:spcAft>
              <a:buFontTx/>
              <a:buNone/>
              <a:defRPr sz="12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GB" b="1" dirty="0">
                <a:solidFill>
                  <a:schemeClr val="bg1"/>
                </a:solidFill>
                <a:latin typeface="Lato" panose="020F0502020204030203" pitchFamily="34" charset="0"/>
              </a:rPr>
              <a:t>How can Anglicans protect the Lungs of the Earth?</a:t>
            </a:r>
            <a:br>
              <a:rPr lang="en-GB" b="1" dirty="0">
                <a:solidFill>
                  <a:schemeClr val="bg1"/>
                </a:solidFill>
                <a:latin typeface="Lato" panose="020F0502020204030203" pitchFamily="34" charset="0"/>
              </a:rPr>
            </a:br>
            <a:r>
              <a:rPr lang="en-GB" b="1" dirty="0">
                <a:solidFill>
                  <a:schemeClr val="bg1"/>
                </a:solidFill>
                <a:latin typeface="Lato" panose="020F0502020204030203" pitchFamily="34" charset="0"/>
              </a:rPr>
              <a:t>Action and Advocacy: Ways to get involved</a:t>
            </a:r>
            <a:endParaRPr lang="en-GB" sz="2000" b="1" dirty="0">
              <a:solidFill>
                <a:schemeClr val="bg1"/>
              </a:solidFill>
              <a:latin typeface="Lato" panose="020F0502020204030203" pitchFamily="34" charset="0"/>
            </a:endParaRPr>
          </a:p>
        </p:txBody>
      </p:sp>
    </p:spTree>
    <p:extLst>
      <p:ext uri="{BB962C8B-B14F-4D97-AF65-F5344CB8AC3E}">
        <p14:creationId xmlns:p14="http://schemas.microsoft.com/office/powerpoint/2010/main" val="1201915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4F703-5DFA-5564-5CF3-3035D9EC003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2DB42F-06EE-643C-8B7E-3C068104DF07}"/>
              </a:ext>
            </a:extLst>
          </p:cNvPr>
          <p:cNvSpPr txBox="1"/>
          <p:nvPr/>
        </p:nvSpPr>
        <p:spPr>
          <a:xfrm>
            <a:off x="718707" y="95901"/>
            <a:ext cx="11000015" cy="6832640"/>
          </a:xfrm>
          <a:prstGeom prst="rect">
            <a:avLst/>
          </a:prstGeom>
          <a:noFill/>
        </p:spPr>
        <p:txBody>
          <a:bodyPr wrap="square">
            <a:spAutoFit/>
          </a:bodyPr>
          <a:lstStyle/>
          <a:p>
            <a:r>
              <a:rPr lang="en-GB" sz="2800" b="1" dirty="0"/>
              <a:t>Action and Advocacy: Ways to get involved</a:t>
            </a:r>
          </a:p>
          <a:p>
            <a:endParaRPr lang="en-GB" sz="1200" b="1" dirty="0"/>
          </a:p>
          <a:p>
            <a:endParaRPr lang="en-GB" dirty="0"/>
          </a:p>
          <a:p>
            <a:r>
              <a:rPr lang="en-GB" dirty="0"/>
              <a:t>When the lungs of the earth are damaged, all creation struggles to breathe, and the poorest and most vulnerable communities bear the heaviest burdens. This is more than an environmental emergency. It is a spiritual crisis and a matter of justice. When forests are razed, coral reefs bleach, and ice sheets melt, we are not only witnessing ecological loss — we are failing in our calling as stewards of God’s creation.</a:t>
            </a:r>
          </a:p>
          <a:p>
            <a:endParaRPr lang="en-GB" dirty="0"/>
          </a:p>
          <a:p>
            <a:r>
              <a:rPr lang="en-GB" dirty="0"/>
              <a:t>The Church is called to participate with Jesus in the restoration of all things (Colossians 1:20). Rooted in the Anglican Communion's Fifth Mark of Mission, 'Lungs of the Earth' invites Anglicans everywhere to take action—to 'treasure the earth' and safeguard it for future generations.</a:t>
            </a:r>
          </a:p>
          <a:p>
            <a:endParaRPr lang="en-GB" dirty="0"/>
          </a:p>
          <a:p>
            <a:r>
              <a:rPr lang="en-GB" dirty="0"/>
              <a:t>Across the globe, Anglican churches are already making a difference through local environmental projects and by actively advocating with governments and corporations on climate and environmental issues. </a:t>
            </a:r>
          </a:p>
          <a:p>
            <a:endParaRPr lang="en-GB" dirty="0"/>
          </a:p>
          <a:p>
            <a:r>
              <a:rPr lang="en-GB" dirty="0"/>
              <a:t>From community gardens to renewable energy initiatives, from habitat restoration to climate policy advocacy, our communion is responding to the urgent call of creation care.</a:t>
            </a:r>
          </a:p>
          <a:p>
            <a:endParaRPr lang="en-GB" dirty="0"/>
          </a:p>
          <a:p>
            <a:r>
              <a:rPr lang="en-GB" dirty="0"/>
              <a:t>Wherever you are in the Anglican Communion, you have a vital role in this movement for creation care and climate justice. The time for action is now, and it begins with each of us, in our own communities.</a:t>
            </a:r>
          </a:p>
          <a:p>
            <a:endParaRPr lang="en-GB" dirty="0"/>
          </a:p>
          <a:p>
            <a:endParaRPr lang="en-GB" sz="2800" dirty="0"/>
          </a:p>
          <a:p>
            <a:endParaRPr lang="en-GB" sz="2800" b="1" dirty="0"/>
          </a:p>
        </p:txBody>
      </p:sp>
    </p:spTree>
    <p:extLst>
      <p:ext uri="{BB962C8B-B14F-4D97-AF65-F5344CB8AC3E}">
        <p14:creationId xmlns:p14="http://schemas.microsoft.com/office/powerpoint/2010/main" val="4024148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270D4-B03C-B937-3B4B-F8FC71B8627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C1F7711-F897-1F0F-F49D-C5D1DA937EBB}"/>
              </a:ext>
            </a:extLst>
          </p:cNvPr>
          <p:cNvSpPr txBox="1"/>
          <p:nvPr/>
        </p:nvSpPr>
        <p:spPr>
          <a:xfrm>
            <a:off x="699275" y="370047"/>
            <a:ext cx="11000015" cy="961802"/>
          </a:xfrm>
          <a:prstGeom prst="rect">
            <a:avLst/>
          </a:prstGeom>
          <a:noFill/>
        </p:spPr>
        <p:txBody>
          <a:bodyPr wrap="square">
            <a:spAutoFit/>
          </a:bodyPr>
          <a:lstStyle/>
          <a:p>
            <a:r>
              <a:rPr lang="en-GB" sz="2800" b="1" dirty="0"/>
              <a:t>Action and Advocacy: Ways to get involved</a:t>
            </a:r>
          </a:p>
          <a:p>
            <a:endParaRPr lang="en-GB" sz="1050" b="1" dirty="0"/>
          </a:p>
          <a:p>
            <a:r>
              <a:rPr lang="en-GB" dirty="0"/>
              <a:t>Here are just some of the ways you can take action to protect the lungs of the earth.</a:t>
            </a:r>
          </a:p>
        </p:txBody>
      </p:sp>
      <p:graphicFrame>
        <p:nvGraphicFramePr>
          <p:cNvPr id="2" name="Table 1">
            <a:extLst>
              <a:ext uri="{FF2B5EF4-FFF2-40B4-BE49-F238E27FC236}">
                <a16:creationId xmlns:a16="http://schemas.microsoft.com/office/drawing/2014/main" id="{BAA5890B-FE92-8731-B47F-0CAF2F0BD45B}"/>
              </a:ext>
            </a:extLst>
          </p:cNvPr>
          <p:cNvGraphicFramePr>
            <a:graphicFrameLocks noGrp="1"/>
          </p:cNvGraphicFramePr>
          <p:nvPr>
            <p:extLst>
              <p:ext uri="{D42A27DB-BD31-4B8C-83A1-F6EECF244321}">
                <p14:modId xmlns:p14="http://schemas.microsoft.com/office/powerpoint/2010/main" val="4215056954"/>
              </p:ext>
            </p:extLst>
          </p:nvPr>
        </p:nvGraphicFramePr>
        <p:xfrm>
          <a:off x="769515" y="1833829"/>
          <a:ext cx="10929775" cy="3547491"/>
        </p:xfrm>
        <a:graphic>
          <a:graphicData uri="http://schemas.openxmlformats.org/drawingml/2006/table">
            <a:tbl>
              <a:tblPr firstRow="1" firstCol="1" bandRow="1">
                <a:tableStyleId>{5C22544A-7EE6-4342-B048-85BDC9FD1C3A}</a:tableStyleId>
              </a:tblPr>
              <a:tblGrid>
                <a:gridCol w="1229160">
                  <a:extLst>
                    <a:ext uri="{9D8B030D-6E8A-4147-A177-3AD203B41FA5}">
                      <a16:colId xmlns:a16="http://schemas.microsoft.com/office/drawing/2014/main" val="3363072306"/>
                    </a:ext>
                  </a:extLst>
                </a:gridCol>
                <a:gridCol w="798897">
                  <a:extLst>
                    <a:ext uri="{9D8B030D-6E8A-4147-A177-3AD203B41FA5}">
                      <a16:colId xmlns:a16="http://schemas.microsoft.com/office/drawing/2014/main" val="1547928438"/>
                    </a:ext>
                  </a:extLst>
                </a:gridCol>
                <a:gridCol w="5534526">
                  <a:extLst>
                    <a:ext uri="{9D8B030D-6E8A-4147-A177-3AD203B41FA5}">
                      <a16:colId xmlns:a16="http://schemas.microsoft.com/office/drawing/2014/main" val="453988273"/>
                    </a:ext>
                  </a:extLst>
                </a:gridCol>
                <a:gridCol w="3367192">
                  <a:extLst>
                    <a:ext uri="{9D8B030D-6E8A-4147-A177-3AD203B41FA5}">
                      <a16:colId xmlns:a16="http://schemas.microsoft.com/office/drawing/2014/main" val="3186718250"/>
                    </a:ext>
                  </a:extLst>
                </a:gridCol>
              </a:tblGrid>
              <a:tr h="174489">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Call</a:t>
                      </a:r>
                    </a:p>
                  </a:txBody>
                  <a:tcPr marL="68580" marR="68580" marT="0" marB="0">
                    <a:solidFill>
                      <a:srgbClr val="0E186F"/>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Area</a:t>
                      </a:r>
                    </a:p>
                  </a:txBody>
                  <a:tcPr marL="68580" marR="68580" marT="0" marB="0">
                    <a:solidFill>
                      <a:srgbClr val="0E186F"/>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Action</a:t>
                      </a:r>
                    </a:p>
                  </a:txBody>
                  <a:tcPr marL="68580" marR="68580" marT="0" marB="0">
                    <a:solidFill>
                      <a:srgbClr val="0E186F"/>
                    </a:solidFill>
                  </a:tcPr>
                </a:tc>
                <a:tc>
                  <a:txBody>
                    <a:bodyPr/>
                    <a:lstStyle/>
                    <a:p>
                      <a:pPr>
                        <a:lnSpc>
                          <a:spcPct val="115000"/>
                        </a:lnSpc>
                        <a:spcAft>
                          <a:spcPts val="800"/>
                        </a:spcAft>
                        <a:buNone/>
                      </a:pPr>
                      <a: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t>Advocacy </a:t>
                      </a:r>
                      <a:br>
                        <a:rPr lang="en-GB" sz="16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rPr>
                      </a:br>
                      <a:endParaRPr lang="en-GB" sz="10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solidFill>
                      <a:srgbClr val="0E186F"/>
                    </a:solidFill>
                  </a:tcPr>
                </a:tc>
                <a:extLst>
                  <a:ext uri="{0D108BD9-81ED-4DB2-BD59-A6C34878D82A}">
                    <a16:rowId xmlns:a16="http://schemas.microsoft.com/office/drawing/2014/main" val="3671135809"/>
                  </a:ext>
                </a:extLst>
              </a:tr>
              <a:tr h="0">
                <a:tc rowSpan="3">
                  <a:txBody>
                    <a:bodyPr/>
                    <a:lstStyle/>
                    <a:p>
                      <a:pPr>
                        <a:lnSpc>
                          <a:spcPct val="115000"/>
                        </a:lnSpc>
                        <a:spcAft>
                          <a:spcPts val="800"/>
                        </a:spcAft>
                        <a:buNone/>
                      </a:pPr>
                      <a:endParaRPr lang="en-GB" sz="1600" u="none" spc="0" dirty="0">
                        <a:effectLst/>
                        <a:uFill>
                          <a:solidFill>
                            <a:srgbClr val="0070C0"/>
                          </a:solidFill>
                        </a:uFill>
                      </a:endParaRPr>
                    </a:p>
                    <a:p>
                      <a:pPr>
                        <a:lnSpc>
                          <a:spcPct val="115000"/>
                        </a:lnSpc>
                        <a:spcAft>
                          <a:spcPts val="800"/>
                        </a:spcAft>
                        <a:buNone/>
                      </a:pPr>
                      <a:r>
                        <a:rPr lang="en-GB" sz="1600" i="0" u="none" spc="0" dirty="0">
                          <a:effectLst/>
                          <a:uFill>
                            <a:solidFill>
                              <a:srgbClr val="0070C0"/>
                            </a:solidFill>
                          </a:uFill>
                        </a:rPr>
                        <a:t>‘Restore  and protect the lungs of the earth’</a:t>
                      </a:r>
                      <a:endParaRPr lang="en-GB" sz="1600" i="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cs typeface="Calibri" panose="020F0502020204030204" pitchFamily="34" charset="0"/>
                      </a:endParaRPr>
                    </a:p>
                  </a:txBody>
                  <a:tcPr marL="68580" marR="68580" marT="0" marB="0">
                    <a:solidFill>
                      <a:srgbClr val="0E186F"/>
                    </a:solidFill>
                  </a:tcPr>
                </a:tc>
                <a:tc>
                  <a:txBody>
                    <a:bodyPr/>
                    <a:lstStyle/>
                    <a:p>
                      <a:pPr>
                        <a:lnSpc>
                          <a:spcPct val="115000"/>
                        </a:lnSpc>
                        <a:spcAft>
                          <a:spcPts val="800"/>
                        </a:spcAft>
                        <a:buNone/>
                      </a:pPr>
                      <a:r>
                        <a:rPr lang="en-GB" sz="1200" u="none" spc="0" dirty="0">
                          <a:effectLst/>
                          <a:uFill>
                            <a:solidFill>
                              <a:srgbClr val="0070C0"/>
                            </a:solidFill>
                          </a:uFill>
                        </a:rPr>
                        <a:t>Oceans</a:t>
                      </a:r>
                      <a:endParaRPr lang="en-GB" sz="120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GB" sz="1100" u="none" spc="0" dirty="0">
                          <a:effectLst/>
                          <a:uFill>
                            <a:solidFill>
                              <a:srgbClr val="0070C0"/>
                            </a:solidFill>
                          </a:uFill>
                        </a:rPr>
                        <a:t>Reduce plastic waste polluting the oceans. O</a:t>
                      </a:r>
                      <a:r>
                        <a:rPr lang="en-GB" sz="1100" dirty="0"/>
                        <a:t>rganise a cleanup of your local area with your church and note how much single-use plastic you collect. </a:t>
                      </a:r>
                      <a:r>
                        <a:rPr lang="en-GB" sz="1100" u="none" spc="0" dirty="0">
                          <a:effectLst/>
                          <a:uFill>
                            <a:solidFill>
                              <a:srgbClr val="0070C0"/>
                            </a:solidFill>
                          </a:uFill>
                        </a:rPr>
                        <a:t> </a:t>
                      </a:r>
                      <a:endParaRPr lang="en-GB" sz="11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GB" sz="1100" dirty="0"/>
                        <a:t>Visit your nearest (super) market and government representative to ask what they are doing to reduce single-use plastic production.</a:t>
                      </a:r>
                      <a:br>
                        <a:rPr lang="en-GB" sz="1100" dirty="0"/>
                      </a:br>
                      <a:endParaRPr lang="en-GB" sz="1100" dirty="0"/>
                    </a:p>
                  </a:txBody>
                  <a:tcPr marL="68580" marR="68580" marT="0" marB="0"/>
                </a:tc>
                <a:extLst>
                  <a:ext uri="{0D108BD9-81ED-4DB2-BD59-A6C34878D82A}">
                    <a16:rowId xmlns:a16="http://schemas.microsoft.com/office/drawing/2014/main" val="529250649"/>
                  </a:ext>
                </a:extLst>
              </a:tr>
              <a:tr h="0">
                <a:tc vMerge="1">
                  <a:txBody>
                    <a:bodyPr/>
                    <a:lstStyle/>
                    <a:p>
                      <a:endParaRPr/>
                    </a:p>
                  </a:txBody>
                  <a:tcPr marL="68580" marR="68580" marT="0" marB="0"/>
                </a:tc>
                <a:tc>
                  <a:txBody>
                    <a:bodyPr/>
                    <a:lstStyle/>
                    <a:p>
                      <a:pPr>
                        <a:lnSpc>
                          <a:spcPct val="115000"/>
                        </a:lnSpc>
                        <a:spcAft>
                          <a:spcPts val="800"/>
                        </a:spcAft>
                        <a:buNone/>
                      </a:pPr>
                      <a:r>
                        <a:rPr lang="en-GB" sz="1200" u="none" spc="0" dirty="0">
                          <a:effectLst/>
                          <a:uFill>
                            <a:solidFill>
                              <a:srgbClr val="0070C0"/>
                            </a:solidFill>
                          </a:uFill>
                        </a:rPr>
                        <a:t>Forests</a:t>
                      </a:r>
                      <a:endParaRPr lang="en-GB" sz="120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tc>
                <a:tc>
                  <a:txBody>
                    <a:bodyPr/>
                    <a:lstStyle/>
                    <a:p>
                      <a:pPr>
                        <a:lnSpc>
                          <a:spcPct val="115000"/>
                        </a:lnSpc>
                        <a:spcAft>
                          <a:spcPts val="800"/>
                        </a:spcAft>
                        <a:buNone/>
                      </a:pPr>
                      <a:r>
                        <a:rPr lang="en-GB" sz="1100" b="0" i="0" kern="1200" dirty="0">
                          <a:solidFill>
                            <a:schemeClr val="dk1"/>
                          </a:solidFill>
                          <a:effectLst/>
                          <a:latin typeface="+mn-lt"/>
                          <a:ea typeface="+mn-ea"/>
                          <a:cs typeface="+mn-cs"/>
                        </a:rPr>
                        <a:t>Get involved in the  </a:t>
                      </a:r>
                      <a:r>
                        <a:rPr lang="en-GB" sz="1100" u="none" spc="0" dirty="0">
                          <a:effectLst/>
                          <a:uFill>
                            <a:solidFill>
                              <a:srgbClr val="0070C0"/>
                            </a:solidFill>
                          </a:uFill>
                          <a:hlinkClick r:id="rId2"/>
                        </a:rPr>
                        <a:t>Communion Forest</a:t>
                      </a:r>
                      <a:r>
                        <a:rPr lang="en-GB" sz="1100" b="0" i="0" u="none" kern="1200" spc="0" dirty="0">
                          <a:solidFill>
                            <a:schemeClr val="dk1"/>
                          </a:solidFill>
                          <a:effectLst/>
                          <a:uFill>
                            <a:solidFill>
                              <a:srgbClr val="0070C0"/>
                            </a:solidFill>
                          </a:uFill>
                          <a:latin typeface="+mn-lt"/>
                          <a:ea typeface="+mn-ea"/>
                          <a:cs typeface="+mn-cs"/>
                        </a:rPr>
                        <a:t>, </a:t>
                      </a:r>
                      <a:r>
                        <a:rPr lang="en-GB" sz="1100" dirty="0"/>
                        <a:t>a global environmental and ecological restoration initiative encouraging churches to protect, restore and grow forests and other green habitats</a:t>
                      </a:r>
                      <a:r>
                        <a:rPr lang="en-GB" sz="1100" b="0" i="0" kern="1200" dirty="0">
                          <a:solidFill>
                            <a:schemeClr val="dk1"/>
                          </a:solidFill>
                          <a:effectLst/>
                          <a:latin typeface="+mn-lt"/>
                          <a:ea typeface="+mn-ea"/>
                          <a:cs typeface="+mn-cs"/>
                        </a:rPr>
                        <a:t>. It promotes tree planning and conservation.</a:t>
                      </a:r>
                      <a:endParaRPr lang="en-GB" sz="1100" u="none" spc="-20" dirty="0">
                        <a:effectLst/>
                        <a:uFill>
                          <a:solidFill>
                            <a:srgbClr val="0070C0"/>
                          </a:solidFill>
                        </a:uFill>
                      </a:endParaRPr>
                    </a:p>
                  </a:txBody>
                  <a:tcPr marL="68580" marR="68580" marT="0" marB="0"/>
                </a:tc>
                <a:tc>
                  <a:txBody>
                    <a:bodyPr/>
                    <a:lstStyle/>
                    <a:p>
                      <a:pPr fontAlgn="base"/>
                      <a:r>
                        <a:rPr lang="en-GB" sz="1100" dirty="0"/>
                        <a:t>Find out about your country's laws to protect forests from excess damage (including from logging, business activity and mining). Ask your nearest government representative how these laws are being implemented in your local area.</a:t>
                      </a:r>
                    </a:p>
                    <a:p>
                      <a:pPr fontAlgn="base"/>
                      <a:endParaRPr lang="en-GB" sz="1100" dirty="0"/>
                    </a:p>
                  </a:txBody>
                  <a:tcPr marL="68580" marR="68580" marT="0" marB="0"/>
                </a:tc>
                <a:extLst>
                  <a:ext uri="{0D108BD9-81ED-4DB2-BD59-A6C34878D82A}">
                    <a16:rowId xmlns:a16="http://schemas.microsoft.com/office/drawing/2014/main" val="1790939828"/>
                  </a:ext>
                </a:extLst>
              </a:tr>
              <a:tr h="0">
                <a:tc vMerge="1">
                  <a:txBody>
                    <a:bodyPr/>
                    <a:lstStyle/>
                    <a:p>
                      <a:endParaRPr dirty="0"/>
                    </a:p>
                  </a:txBody>
                  <a:tcPr marL="68580" marR="68580" marT="0" marB="0"/>
                </a:tc>
                <a:tc>
                  <a:txBody>
                    <a:bodyPr/>
                    <a:lstStyle/>
                    <a:p>
                      <a:pPr>
                        <a:lnSpc>
                          <a:spcPct val="115000"/>
                        </a:lnSpc>
                        <a:spcAft>
                          <a:spcPts val="800"/>
                        </a:spcAft>
                        <a:buNone/>
                      </a:pPr>
                      <a:r>
                        <a:rPr lang="en-GB" sz="1200" u="none" spc="0" dirty="0">
                          <a:effectLst/>
                          <a:uFill>
                            <a:solidFill>
                              <a:srgbClr val="0070C0"/>
                            </a:solidFill>
                          </a:uFill>
                        </a:rPr>
                        <a:t>Ice</a:t>
                      </a:r>
                      <a:endParaRPr lang="en-GB" sz="1200" u="none" spc="-20" dirty="0">
                        <a:effectLst/>
                        <a:uFill>
                          <a:solidFill>
                            <a:srgbClr val="0070C0"/>
                          </a:solidFill>
                        </a:uFill>
                      </a:endParaRPr>
                    </a:p>
                    <a:p>
                      <a:pPr>
                        <a:lnSpc>
                          <a:spcPct val="115000"/>
                        </a:lnSpc>
                        <a:spcAft>
                          <a:spcPts val="800"/>
                        </a:spcAft>
                        <a:buNone/>
                      </a:pPr>
                      <a:r>
                        <a:rPr lang="en-GB" sz="1200" u="none" spc="0" dirty="0">
                          <a:effectLst/>
                          <a:uFill>
                            <a:solidFill>
                              <a:srgbClr val="0070C0"/>
                            </a:solidFill>
                          </a:uFill>
                        </a:rPr>
                        <a:t> </a:t>
                      </a:r>
                      <a:endParaRPr lang="en-GB" sz="1200" u="none" spc="-20" dirty="0">
                        <a:effectLst/>
                        <a:uFill>
                          <a:solidFill>
                            <a:srgbClr val="0070C0"/>
                          </a:solidFill>
                        </a:uFill>
                        <a:latin typeface="Lato" panose="020F0502020204030203" pitchFamily="34" charset="0"/>
                        <a:ea typeface="Aptos" panose="020B0004020202020204" pitchFamily="34" charset="0"/>
                        <a:cs typeface="Calibri" panose="020F0502020204030204" pitchFamily="34" charset="0"/>
                      </a:endParaRPr>
                    </a:p>
                  </a:txBody>
                  <a:tcPr marL="68580" marR="68580" marT="0" marB="0"/>
                </a:tc>
                <a:tc>
                  <a:txBody>
                    <a:bodyPr/>
                    <a:lstStyle/>
                    <a:p>
                      <a:pPr fontAlgn="base"/>
                      <a:r>
                        <a:rPr lang="en-GB" sz="1100" u="none" spc="0" dirty="0">
                          <a:effectLst/>
                          <a:uFill>
                            <a:solidFill>
                              <a:srgbClr val="0070C0"/>
                            </a:solidFill>
                          </a:uFill>
                        </a:rPr>
                        <a:t>Reducing emissions reduces global warming and slows the rate of melting ice caps. </a:t>
                      </a:r>
                      <a:br>
                        <a:rPr lang="en-GB" sz="1100" u="none" spc="0" dirty="0">
                          <a:effectLst/>
                          <a:uFill>
                            <a:solidFill>
                              <a:srgbClr val="0070C0"/>
                            </a:solidFill>
                          </a:uFill>
                        </a:rPr>
                      </a:br>
                      <a:br>
                        <a:rPr lang="en-GB" sz="1100" u="none" spc="0" dirty="0">
                          <a:effectLst/>
                          <a:uFill>
                            <a:solidFill>
                              <a:srgbClr val="0070C0"/>
                            </a:solidFill>
                          </a:uFill>
                        </a:rPr>
                      </a:br>
                      <a:r>
                        <a:rPr lang="en-GB" sz="1100" b="0" i="0" kern="1200" dirty="0">
                          <a:solidFill>
                            <a:schemeClr val="dk1"/>
                          </a:solidFill>
                          <a:effectLst/>
                          <a:latin typeface="+mn-lt"/>
                          <a:ea typeface="+mn-ea"/>
                          <a:cs typeface="+mn-cs"/>
                        </a:rPr>
                        <a:t>- Find out if your church is using renewable energy? See the </a:t>
                      </a:r>
                      <a:r>
                        <a:rPr lang="en-GB" sz="1100" b="0" i="0" kern="1200" dirty="0">
                          <a:solidFill>
                            <a:schemeClr val="dk1"/>
                          </a:solidFill>
                          <a:effectLst/>
                          <a:latin typeface="+mn-lt"/>
                          <a:ea typeface="+mn-ea"/>
                          <a:cs typeface="+mn-cs"/>
                          <a:hlinkClick r:id="rId3" tooltip="https://ecochurch.arocha.org.uk/resources/buildings/"/>
                        </a:rPr>
                        <a:t>Eco Church project</a:t>
                      </a:r>
                      <a:r>
                        <a:rPr lang="en-GB" sz="1100" b="0" i="0" kern="1200" dirty="0">
                          <a:solidFill>
                            <a:schemeClr val="dk1"/>
                          </a:solidFill>
                          <a:effectLst/>
                          <a:latin typeface="+mn-lt"/>
                          <a:ea typeface="+mn-ea"/>
                          <a:cs typeface="+mn-cs"/>
                        </a:rPr>
                        <a:t>.</a:t>
                      </a:r>
                      <a:br>
                        <a:rPr lang="en-GB" sz="1100" b="0" i="0" kern="1200" dirty="0">
                          <a:solidFill>
                            <a:schemeClr val="dk1"/>
                          </a:solidFill>
                          <a:effectLst/>
                          <a:latin typeface="+mn-lt"/>
                          <a:ea typeface="+mn-ea"/>
                          <a:cs typeface="+mn-cs"/>
                        </a:rPr>
                      </a:br>
                      <a:endParaRPr lang="en-GB" sz="1100" b="0" i="0" kern="1200" dirty="0">
                        <a:solidFill>
                          <a:schemeClr val="dk1"/>
                        </a:solidFill>
                        <a:effectLst/>
                        <a:latin typeface="+mn-lt"/>
                        <a:ea typeface="+mn-ea"/>
                        <a:cs typeface="+mn-cs"/>
                      </a:endParaRPr>
                    </a:p>
                    <a:p>
                      <a:pPr fontAlgn="base"/>
                      <a:r>
                        <a:rPr lang="en-GB" sz="1100" b="0" i="0" kern="1200" dirty="0">
                          <a:solidFill>
                            <a:schemeClr val="dk1"/>
                          </a:solidFill>
                          <a:effectLst/>
                          <a:latin typeface="+mn-lt"/>
                          <a:ea typeface="+mn-ea"/>
                          <a:cs typeface="+mn-cs"/>
                        </a:rPr>
                        <a:t>- Do more of your journeys on public transport that use renewable energy.</a:t>
                      </a:r>
                      <a:br>
                        <a:rPr lang="en-GB" sz="1100" b="0" i="0" kern="1200" dirty="0">
                          <a:solidFill>
                            <a:schemeClr val="dk1"/>
                          </a:solidFill>
                          <a:effectLst/>
                          <a:latin typeface="+mn-lt"/>
                          <a:ea typeface="+mn-ea"/>
                          <a:cs typeface="+mn-cs"/>
                        </a:rPr>
                      </a:br>
                      <a:endParaRPr lang="en-GB" sz="1100" b="0" i="0" kern="1200" dirty="0">
                        <a:solidFill>
                          <a:schemeClr val="dk1"/>
                        </a:solidFill>
                        <a:effectLst/>
                        <a:latin typeface="+mn-lt"/>
                        <a:ea typeface="+mn-ea"/>
                        <a:cs typeface="+mn-cs"/>
                      </a:endParaRPr>
                    </a:p>
                    <a:p>
                      <a:pPr fontAlgn="base"/>
                      <a:r>
                        <a:rPr lang="en-GB" sz="1100" b="0" i="0" kern="1200" dirty="0">
                          <a:solidFill>
                            <a:schemeClr val="dk1"/>
                          </a:solidFill>
                          <a:effectLst/>
                          <a:latin typeface="+mn-lt"/>
                          <a:ea typeface="+mn-ea"/>
                          <a:cs typeface="+mn-cs"/>
                        </a:rPr>
                        <a:t>- In your workplace, work with others to reduce your collective energy use, including the amount and sources of energy for cooking, lighting, heating, data storage and travel.</a:t>
                      </a:r>
                    </a:p>
                  </a:txBody>
                  <a:tcPr marL="68580" marR="68580" marT="0" marB="0"/>
                </a:tc>
                <a:tc>
                  <a:txBody>
                    <a:bodyPr/>
                    <a:lstStyle/>
                    <a:p>
                      <a:pPr fontAlgn="base"/>
                      <a:r>
                        <a:rPr lang="en-GB" sz="1100" dirty="0"/>
                        <a:t>How countries phase out emissions is an issue of justice. That’s why each country commits to a different plan called a ‘Nationally Determined Contribution’, which will be reviewed at COP30. Is your country being ambitious enough? Find out more from the </a:t>
                      </a:r>
                      <a:r>
                        <a:rPr lang="en-GB" sz="1100" dirty="0">
                          <a:hlinkClick r:id="rId4" tooltip="https://climateactiontracker.org/"/>
                        </a:rPr>
                        <a:t>Climate Action Tracker</a:t>
                      </a:r>
                      <a:r>
                        <a:rPr lang="en-GB" sz="1100" dirty="0"/>
                        <a:t>. </a:t>
                      </a:r>
                    </a:p>
                  </a:txBody>
                  <a:tcPr marL="68580" marR="68580" marT="0" marB="0"/>
                </a:tc>
                <a:extLst>
                  <a:ext uri="{0D108BD9-81ED-4DB2-BD59-A6C34878D82A}">
                    <a16:rowId xmlns:a16="http://schemas.microsoft.com/office/drawing/2014/main" val="3364730691"/>
                  </a:ext>
                </a:extLst>
              </a:tr>
            </a:tbl>
          </a:graphicData>
        </a:graphic>
      </p:graphicFrame>
    </p:spTree>
    <p:extLst>
      <p:ext uri="{BB962C8B-B14F-4D97-AF65-F5344CB8AC3E}">
        <p14:creationId xmlns:p14="http://schemas.microsoft.com/office/powerpoint/2010/main" val="2344693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40529bd-2928-40e2-b113-f94490a93dba">
      <Terms xmlns="http://schemas.microsoft.com/office/infopath/2007/PartnerControls"/>
    </lcf76f155ced4ddcb4097134ff3c332f>
    <TaxCatchAll xmlns="921fd60b-521f-4cbe-a02f-ffd60a8a637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FA43FD5C9AB884FB1EB1AE63658A34A" ma:contentTypeVersion="19" ma:contentTypeDescription="Create a new document." ma:contentTypeScope="" ma:versionID="b7b0a438112d1c4d22669c3d982f9860">
  <xsd:schema xmlns:xsd="http://www.w3.org/2001/XMLSchema" xmlns:xs="http://www.w3.org/2001/XMLSchema" xmlns:p="http://schemas.microsoft.com/office/2006/metadata/properties" xmlns:ns2="540529bd-2928-40e2-b113-f94490a93dba" xmlns:ns3="921fd60b-521f-4cbe-a02f-ffd60a8a637d" targetNamespace="http://schemas.microsoft.com/office/2006/metadata/properties" ma:root="true" ma:fieldsID="48356edf82c4c6b9435657eff792750a" ns2:_="" ns3:_="">
    <xsd:import namespace="540529bd-2928-40e2-b113-f94490a93dba"/>
    <xsd:import namespace="921fd60b-521f-4cbe-a02f-ffd60a8a637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lcf76f155ced4ddcb4097134ff3c332f" minOccurs="0"/>
                <xsd:element ref="ns3:TaxCatchAll"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0529bd-2928-40e2-b113-f94490a93d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71560eca-00c5-414b-93b1-8a04075d5f05"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1fd60b-521f-4cbe-a02f-ffd60a8a637d"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aaaa89a-f181-4679-9f97-13bfd52189ff}" ma:internalName="TaxCatchAll" ma:showField="CatchAllData" ma:web="921fd60b-521f-4cbe-a02f-ffd60a8a637d">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67E32B-B33F-4E12-BC04-EDF8C78C7BB2}">
  <ds:schemaRefs>
    <ds:schemaRef ds:uri="http://www.w3.org/XML/1998/namespace"/>
    <ds:schemaRef ds:uri="http://schemas.microsoft.com/office/2006/documentManagement/types"/>
    <ds:schemaRef ds:uri="http://purl.org/dc/terms/"/>
    <ds:schemaRef ds:uri="http://purl.org/dc/dcmitype/"/>
    <ds:schemaRef ds:uri="921fd60b-521f-4cbe-a02f-ffd60a8a637d"/>
    <ds:schemaRef ds:uri="540529bd-2928-40e2-b113-f94490a93dba"/>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A7EDA3D6-A255-4395-9FE1-E1AAEED4F1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0529bd-2928-40e2-b113-f94490a93dba"/>
    <ds:schemaRef ds:uri="921fd60b-521f-4cbe-a02f-ffd60a8a63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296FE4-D80F-4501-8D7E-4A06C791EE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2419</Words>
  <Application>Microsoft Office PowerPoint</Application>
  <PresentationFormat>Widescreen</PresentationFormat>
  <Paragraphs>175</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Droid Serif</vt:lpstr>
      <vt:lpstr>Lato Medium</vt:lpstr>
      <vt:lpstr>Arial</vt:lpstr>
      <vt:lpstr>Aptos Display</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SOPHIE HALLUM BARNARD</dc:creator>
  <cp:lastModifiedBy>Laura Bell</cp:lastModifiedBy>
  <cp:revision>28</cp:revision>
  <dcterms:created xsi:type="dcterms:W3CDTF">2025-04-25T08:03:11Z</dcterms:created>
  <dcterms:modified xsi:type="dcterms:W3CDTF">2025-09-25T10:42:05Z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0x0101004FA43FD5C9AB884FB1EB1AE63658A34A</vt:lpwstr>
  </property>
  <property fmtid="{D5CDD505-2E9C-101B-9397-08002B2CF9AE}" pid="3" name="MediaServiceImageTags">
    <vt:lpwstr/>
  </property>
</Properties>
</file>